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handoutMasterIdLst>
    <p:handoutMasterId r:id="rId37"/>
  </p:handoutMasterIdLst>
  <p:sldIdLst>
    <p:sldId id="268" r:id="rId2"/>
    <p:sldId id="290" r:id="rId3"/>
    <p:sldId id="329" r:id="rId4"/>
    <p:sldId id="302" r:id="rId5"/>
    <p:sldId id="334" r:id="rId6"/>
    <p:sldId id="327" r:id="rId7"/>
    <p:sldId id="336" r:id="rId8"/>
    <p:sldId id="337" r:id="rId9"/>
    <p:sldId id="335" r:id="rId10"/>
    <p:sldId id="331" r:id="rId11"/>
    <p:sldId id="333" r:id="rId12"/>
    <p:sldId id="326" r:id="rId13"/>
    <p:sldId id="325" r:id="rId14"/>
    <p:sldId id="324" r:id="rId15"/>
    <p:sldId id="323" r:id="rId16"/>
    <p:sldId id="321" r:id="rId17"/>
    <p:sldId id="320" r:id="rId18"/>
    <p:sldId id="319" r:id="rId19"/>
    <p:sldId id="318" r:id="rId20"/>
    <p:sldId id="317" r:id="rId21"/>
    <p:sldId id="316" r:id="rId22"/>
    <p:sldId id="315" r:id="rId23"/>
    <p:sldId id="314" r:id="rId24"/>
    <p:sldId id="313" r:id="rId25"/>
    <p:sldId id="328" r:id="rId26"/>
    <p:sldId id="312" r:id="rId27"/>
    <p:sldId id="311" r:id="rId28"/>
    <p:sldId id="310" r:id="rId29"/>
    <p:sldId id="309" r:id="rId30"/>
    <p:sldId id="308" r:id="rId31"/>
    <p:sldId id="307" r:id="rId32"/>
    <p:sldId id="306" r:id="rId33"/>
    <p:sldId id="304" r:id="rId34"/>
    <p:sldId id="305" r:id="rId35"/>
  </p:sldIdLst>
  <p:sldSz cx="12192000" cy="6858000"/>
  <p:notesSz cx="6858000" cy="9144000"/>
  <p:defaultTextStyle>
    <a:defPPr rtl="0">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C2A"/>
    <a:srgbClr val="FF0066"/>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0A15C55-8517-42AA-B614-E9B94910E393}" styleName="Estilo Médio 2 - Ênfas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Estilo Médio 2 - Ênfas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Estilo Médio 2 - Ênfas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Estilo Médio 2 - Ênfas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71" d="100"/>
          <a:sy n="71" d="100"/>
        </p:scale>
        <p:origin x="696" y="78"/>
      </p:cViewPr>
      <p:guideLst>
        <p:guide orient="horz" pos="2160"/>
        <p:guide pos="3840"/>
      </p:guideLst>
    </p:cSldViewPr>
  </p:slideViewPr>
  <p:notesTextViewPr>
    <p:cViewPr>
      <p:scale>
        <a:sx n="1" d="1"/>
        <a:sy n="1" d="1"/>
      </p:scale>
      <p:origin x="0" y="0"/>
    </p:cViewPr>
  </p:notesTextViewPr>
  <p:notesViewPr>
    <p:cSldViewPr snapToGrid="0" showGuides="1">
      <p:cViewPr varScale="1">
        <p:scale>
          <a:sx n="88" d="100"/>
          <a:sy n="88" d="100"/>
        </p:scale>
        <p:origin x="307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t-BR" dirty="0"/>
          </a:p>
        </p:txBody>
      </p:sp>
      <p:sp>
        <p:nvSpPr>
          <p:cNvPr id="3" name="Espaço Reservado par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1E2351E5-E8EA-48AF-8DDB-6B68C3B30714}" type="datetime1">
              <a:rPr lang="pt-BR" smtClean="0"/>
              <a:t>22/09/2022</a:t>
            </a:fld>
            <a:endParaRPr lang="pt-BR" dirty="0"/>
          </a:p>
        </p:txBody>
      </p:sp>
      <p:sp>
        <p:nvSpPr>
          <p:cNvPr id="4" name="Espaço Reservado para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t-BR" dirty="0"/>
          </a:p>
        </p:txBody>
      </p:sp>
      <p:sp>
        <p:nvSpPr>
          <p:cNvPr id="5" name="Espaço Reservado para Número de Slid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63FFE7F-C917-439A-8026-3D301EB5CC28}" type="slidenum">
              <a:rPr lang="pt-BR" smtClean="0"/>
              <a:t>‹nº›</a:t>
            </a:fld>
            <a:endParaRPr lang="pt-BR" dirty="0"/>
          </a:p>
        </p:txBody>
      </p:sp>
    </p:spTree>
    <p:extLst>
      <p:ext uri="{BB962C8B-B14F-4D97-AF65-F5344CB8AC3E}">
        <p14:creationId xmlns:p14="http://schemas.microsoft.com/office/powerpoint/2010/main" val="75279982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t-BR" noProof="0" dirty="0"/>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2CB0A59A-E6F1-499E-B7C3-17A47A83D625}" type="datetime1">
              <a:rPr lang="pt-BR" noProof="0" smtClean="0"/>
              <a:t>22/09/2022</a:t>
            </a:fld>
            <a:endParaRPr lang="pt-BR" noProof="0" dirty="0"/>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pt-BR" noProof="0" dirty="0"/>
          </a:p>
        </p:txBody>
      </p:sp>
      <p:sp>
        <p:nvSpPr>
          <p:cNvPr id="5" name="Espaço Reservado para Anotações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rtl="0"/>
            <a:r>
              <a:rPr lang="pt-BR" noProof="0" dirty="0"/>
              <a:t>Clique para editar o texto Mestre</a:t>
            </a:r>
          </a:p>
          <a:p>
            <a:pPr lvl="1" rtl="0"/>
            <a:r>
              <a:rPr lang="pt-BR" noProof="0" dirty="0"/>
              <a:t>Segundo nível</a:t>
            </a:r>
          </a:p>
          <a:p>
            <a:pPr lvl="2" rtl="0"/>
            <a:r>
              <a:rPr lang="pt-BR" noProof="0" dirty="0"/>
              <a:t>Terceiro nível</a:t>
            </a:r>
          </a:p>
          <a:p>
            <a:pPr lvl="3" rtl="0"/>
            <a:r>
              <a:rPr lang="pt-BR" noProof="0" dirty="0"/>
              <a:t>Quarto nível</a:t>
            </a:r>
          </a:p>
          <a:p>
            <a:pPr lvl="4" rtl="0"/>
            <a:r>
              <a:rPr lang="pt-BR" noProof="0" dirty="0"/>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t-BR" noProof="0" dirty="0"/>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4EC0B30D-C07A-425B-A90C-BA7BEB191079}" type="slidenum">
              <a:rPr lang="pt-BR" noProof="0" smtClean="0"/>
              <a:t>‹nº›</a:t>
            </a:fld>
            <a:endParaRPr lang="pt-BR" noProof="0" dirty="0"/>
          </a:p>
        </p:txBody>
      </p:sp>
    </p:spTree>
    <p:extLst>
      <p:ext uri="{BB962C8B-B14F-4D97-AF65-F5344CB8AC3E}">
        <p14:creationId xmlns:p14="http://schemas.microsoft.com/office/powerpoint/2010/main" val="372319040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rtl="0"/>
            <a:fld id="{4EC0B30D-C07A-425B-A90C-BA7BEB191079}" type="slidenum">
              <a:rPr lang="pt-BR" noProof="0" smtClean="0"/>
              <a:t>1</a:t>
            </a:fld>
            <a:endParaRPr lang="pt-BR" noProof="0" dirty="0"/>
          </a:p>
        </p:txBody>
      </p:sp>
    </p:spTree>
    <p:extLst>
      <p:ext uri="{BB962C8B-B14F-4D97-AF65-F5344CB8AC3E}">
        <p14:creationId xmlns:p14="http://schemas.microsoft.com/office/powerpoint/2010/main" val="2122867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rtl="0"/>
            <a:fld id="{4EC0B30D-C07A-425B-A90C-BA7BEB191079}" type="slidenum">
              <a:rPr lang="pt-BR" noProof="0" smtClean="0"/>
              <a:t>2</a:t>
            </a:fld>
            <a:endParaRPr lang="pt-BR" noProof="0" dirty="0"/>
          </a:p>
        </p:txBody>
      </p:sp>
    </p:spTree>
    <p:extLst>
      <p:ext uri="{BB962C8B-B14F-4D97-AF65-F5344CB8AC3E}">
        <p14:creationId xmlns:p14="http://schemas.microsoft.com/office/powerpoint/2010/main" val="83777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pt-BR"/>
              <a:t>Clique para editar o título mestre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96DFF08F-DC6B-4601-B491-B0F83F6DD2DA}" type="datetimeFigureOut">
              <a:rPr lang="en-US" dirty="0"/>
              <a:t>9/22/2022</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‹nº›</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5836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pPr rtl="0"/>
            <a:fld id="{B025F8A8-DA8B-4AC2-884B-3DA936EE3DE5}" type="datetime1">
              <a:rPr lang="pt-BR" smtClean="0"/>
              <a:t>22/09/2022</a:t>
            </a:fld>
            <a:endParaRPr lang="pt-BR" dirty="0"/>
          </a:p>
        </p:txBody>
      </p:sp>
      <p:sp>
        <p:nvSpPr>
          <p:cNvPr id="5" name="Footer Placeholder 4"/>
          <p:cNvSpPr>
            <a:spLocks noGrp="1"/>
          </p:cNvSpPr>
          <p:nvPr>
            <p:ph type="ftr" sz="quarter" idx="11"/>
          </p:nvPr>
        </p:nvSpPr>
        <p:spPr/>
        <p:txBody>
          <a:bodyPr/>
          <a:lstStyle/>
          <a:p>
            <a:pPr rtl="0"/>
            <a:endParaRPr lang="pt-BR" dirty="0"/>
          </a:p>
        </p:txBody>
      </p:sp>
      <p:sp>
        <p:nvSpPr>
          <p:cNvPr id="6" name="Slide Number Placeholder 5"/>
          <p:cNvSpPr>
            <a:spLocks noGrp="1"/>
          </p:cNvSpPr>
          <p:nvPr>
            <p:ph type="sldNum" sz="quarter" idx="12"/>
          </p:nvPr>
        </p:nvSpPr>
        <p:spPr/>
        <p:txBody>
          <a:bodyPr/>
          <a:lstStyle/>
          <a:p>
            <a:pPr rtl="0"/>
            <a:fld id="{E31375A4-56A4-47D6-9801-1991572033F7}" type="slidenum">
              <a:rPr lang="pt-BR" smtClean="0"/>
              <a:t>‹nº›</a:t>
            </a:fld>
            <a:endParaRPr lang="pt-BR" dirty="0"/>
          </a:p>
        </p:txBody>
      </p:sp>
    </p:spTree>
    <p:extLst>
      <p:ext uri="{BB962C8B-B14F-4D97-AF65-F5344CB8AC3E}">
        <p14:creationId xmlns:p14="http://schemas.microsoft.com/office/powerpoint/2010/main" val="2730429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pt-BR"/>
              <a:t>Clique para editar o título mestre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96DFF08F-DC6B-4601-B491-B0F83F6DD2DA}" type="datetimeFigureOut">
              <a:rPr lang="en-US" dirty="0"/>
              <a:t>9/22/2022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8189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pPr rtl="0"/>
            <a:fld id="{2F71924B-045F-4F9C-A0EA-7C7B8FA0D04C}" type="datetime1">
              <a:rPr lang="pt-BR" smtClean="0"/>
              <a:t>22/09/2022</a:t>
            </a:fld>
            <a:endParaRPr lang="pt-BR" dirty="0"/>
          </a:p>
        </p:txBody>
      </p:sp>
      <p:sp>
        <p:nvSpPr>
          <p:cNvPr id="6" name="Footer Placeholder 5"/>
          <p:cNvSpPr>
            <a:spLocks noGrp="1"/>
          </p:cNvSpPr>
          <p:nvPr>
            <p:ph type="ftr" sz="quarter" idx="11"/>
          </p:nvPr>
        </p:nvSpPr>
        <p:spPr/>
        <p:txBody>
          <a:bodyPr/>
          <a:lstStyle/>
          <a:p>
            <a:pPr rtl="0"/>
            <a:endParaRPr lang="pt-BR" dirty="0"/>
          </a:p>
        </p:txBody>
      </p:sp>
      <p:sp>
        <p:nvSpPr>
          <p:cNvPr id="7" name="Slide Number Placeholder 6"/>
          <p:cNvSpPr>
            <a:spLocks noGrp="1"/>
          </p:cNvSpPr>
          <p:nvPr>
            <p:ph type="sldNum" sz="quarter" idx="12"/>
          </p:nvPr>
        </p:nvSpPr>
        <p:spPr/>
        <p:txBody>
          <a:bodyPr/>
          <a:lstStyle/>
          <a:p>
            <a:pPr rtl="0"/>
            <a:fld id="{E31375A4-56A4-47D6-9801-1991572033F7}" type="slidenum">
              <a:rPr lang="pt-BR" smtClean="0"/>
              <a:pPr rtl="0"/>
              <a:t>‹nº›</a:t>
            </a:fld>
            <a:endParaRPr lang="pt-BR" dirty="0"/>
          </a:p>
        </p:txBody>
      </p:sp>
    </p:spTree>
    <p:extLst>
      <p:ext uri="{BB962C8B-B14F-4D97-AF65-F5344CB8AC3E}">
        <p14:creationId xmlns:p14="http://schemas.microsoft.com/office/powerpoint/2010/main" val="137067804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t-BR"/>
              <a:t>Clique para editar o título mestre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pPr rtl="0"/>
            <a:fld id="{F176019F-B128-4D35-A8C6-43AEA0B5D545}" type="datetime1">
              <a:rPr lang="pt-BR" smtClean="0"/>
              <a:t>22/09/2022</a:t>
            </a:fld>
            <a:endParaRPr lang="pt-BR" dirty="0"/>
          </a:p>
        </p:txBody>
      </p:sp>
      <p:sp>
        <p:nvSpPr>
          <p:cNvPr id="8" name="Footer Placeholder 7"/>
          <p:cNvSpPr>
            <a:spLocks noGrp="1"/>
          </p:cNvSpPr>
          <p:nvPr>
            <p:ph type="ftr" sz="quarter" idx="11"/>
          </p:nvPr>
        </p:nvSpPr>
        <p:spPr/>
        <p:txBody>
          <a:bodyPr/>
          <a:lstStyle/>
          <a:p>
            <a:pPr rtl="0"/>
            <a:endParaRPr lang="pt-BR" dirty="0"/>
          </a:p>
        </p:txBody>
      </p:sp>
      <p:sp>
        <p:nvSpPr>
          <p:cNvPr id="9" name="Slide Number Placeholder 8"/>
          <p:cNvSpPr>
            <a:spLocks noGrp="1"/>
          </p:cNvSpPr>
          <p:nvPr>
            <p:ph type="sldNum" sz="quarter" idx="12"/>
          </p:nvPr>
        </p:nvSpPr>
        <p:spPr/>
        <p:txBody>
          <a:bodyPr/>
          <a:lstStyle/>
          <a:p>
            <a:pPr rtl="0"/>
            <a:fld id="{E31375A4-56A4-47D6-9801-1991572033F7}" type="slidenum">
              <a:rPr lang="pt-BR" smtClean="0"/>
              <a:t>‹nº›</a:t>
            </a:fld>
            <a:endParaRPr lang="pt-BR" dirty="0"/>
          </a:p>
        </p:txBody>
      </p:sp>
    </p:spTree>
    <p:extLst>
      <p:ext uri="{BB962C8B-B14F-4D97-AF65-F5344CB8AC3E}">
        <p14:creationId xmlns:p14="http://schemas.microsoft.com/office/powerpoint/2010/main" val="3830685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pPr rtl="0"/>
            <a:fld id="{4BC476A0-C744-482F-A0ED-899A4D8C85C2}" type="datetime1">
              <a:rPr lang="pt-BR" smtClean="0"/>
              <a:t>22/09/2022</a:t>
            </a:fld>
            <a:endParaRPr lang="pt-BR" dirty="0"/>
          </a:p>
        </p:txBody>
      </p:sp>
      <p:sp>
        <p:nvSpPr>
          <p:cNvPr id="4" name="Footer Placeholder 3"/>
          <p:cNvSpPr>
            <a:spLocks noGrp="1"/>
          </p:cNvSpPr>
          <p:nvPr>
            <p:ph type="ftr" sz="quarter" idx="11"/>
          </p:nvPr>
        </p:nvSpPr>
        <p:spPr/>
        <p:txBody>
          <a:bodyPr/>
          <a:lstStyle/>
          <a:p>
            <a:pPr rtl="0"/>
            <a:endParaRPr lang="pt-BR" dirty="0"/>
          </a:p>
        </p:txBody>
      </p:sp>
      <p:sp>
        <p:nvSpPr>
          <p:cNvPr id="5" name="Slide Number Placeholder 4"/>
          <p:cNvSpPr>
            <a:spLocks noGrp="1"/>
          </p:cNvSpPr>
          <p:nvPr>
            <p:ph type="sldNum" sz="quarter" idx="12"/>
          </p:nvPr>
        </p:nvSpPr>
        <p:spPr/>
        <p:txBody>
          <a:bodyPr/>
          <a:lstStyle/>
          <a:p>
            <a:pPr rtl="0"/>
            <a:fld id="{E31375A4-56A4-47D6-9801-1991572033F7}" type="slidenum">
              <a:rPr lang="pt-BR" smtClean="0"/>
              <a:t>‹nº›</a:t>
            </a:fld>
            <a:endParaRPr lang="pt-BR" dirty="0"/>
          </a:p>
        </p:txBody>
      </p:sp>
    </p:spTree>
    <p:extLst>
      <p:ext uri="{BB962C8B-B14F-4D97-AF65-F5344CB8AC3E}">
        <p14:creationId xmlns:p14="http://schemas.microsoft.com/office/powerpoint/2010/main" val="750324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F2406C9C-41F8-4A91-A16B-B271A3B15168}" type="datetime1">
              <a:rPr lang="pt-BR" smtClean="0"/>
              <a:t>22/09/2022</a:t>
            </a:fld>
            <a:endParaRPr lang="pt-BR" dirty="0"/>
          </a:p>
        </p:txBody>
      </p:sp>
      <p:sp>
        <p:nvSpPr>
          <p:cNvPr id="3" name="Footer Placeholder 2"/>
          <p:cNvSpPr>
            <a:spLocks noGrp="1"/>
          </p:cNvSpPr>
          <p:nvPr>
            <p:ph type="ftr" sz="quarter" idx="11"/>
          </p:nvPr>
        </p:nvSpPr>
        <p:spPr/>
        <p:txBody>
          <a:bodyPr/>
          <a:lstStyle/>
          <a:p>
            <a:pPr rtl="0"/>
            <a:endParaRPr lang="pt-BR" dirty="0"/>
          </a:p>
        </p:txBody>
      </p:sp>
      <p:sp>
        <p:nvSpPr>
          <p:cNvPr id="4" name="Slide Number Placeholder 3"/>
          <p:cNvSpPr>
            <a:spLocks noGrp="1"/>
          </p:cNvSpPr>
          <p:nvPr>
            <p:ph type="sldNum" sz="quarter" idx="12"/>
          </p:nvPr>
        </p:nvSpPr>
        <p:spPr/>
        <p:txBody>
          <a:bodyPr/>
          <a:lstStyle/>
          <a:p>
            <a:pPr rtl="0"/>
            <a:fld id="{E31375A4-56A4-47D6-9801-1991572033F7}" type="slidenum">
              <a:rPr lang="pt-BR" smtClean="0"/>
              <a:t>‹nº›</a:t>
            </a:fld>
            <a:endParaRPr lang="pt-BR" dirty="0"/>
          </a:p>
        </p:txBody>
      </p:sp>
    </p:spTree>
    <p:extLst>
      <p:ext uri="{BB962C8B-B14F-4D97-AF65-F5344CB8AC3E}">
        <p14:creationId xmlns:p14="http://schemas.microsoft.com/office/powerpoint/2010/main" val="3569126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pt-BR"/>
              <a:t>Clique para editar o título mestre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5" name="Date Placeholder 4"/>
          <p:cNvSpPr>
            <a:spLocks noGrp="1"/>
          </p:cNvSpPr>
          <p:nvPr>
            <p:ph type="dt" sz="half" idx="10"/>
          </p:nvPr>
        </p:nvSpPr>
        <p:spPr/>
        <p:txBody>
          <a:bodyPr/>
          <a:lstStyle/>
          <a:p>
            <a:pPr rtl="0"/>
            <a:fld id="{0C955BCD-9494-4D62-BCC8-FAA9DC915C67}" type="datetime1">
              <a:rPr lang="pt-BR" smtClean="0"/>
              <a:t>22/09/2022</a:t>
            </a:fld>
            <a:endParaRPr lang="pt-BR" dirty="0"/>
          </a:p>
        </p:txBody>
      </p:sp>
      <p:sp>
        <p:nvSpPr>
          <p:cNvPr id="6" name="Footer Placeholder 5"/>
          <p:cNvSpPr>
            <a:spLocks noGrp="1"/>
          </p:cNvSpPr>
          <p:nvPr>
            <p:ph type="ftr" sz="quarter" idx="11"/>
          </p:nvPr>
        </p:nvSpPr>
        <p:spPr/>
        <p:txBody>
          <a:bodyPr/>
          <a:lstStyle/>
          <a:p>
            <a:pPr rtl="0"/>
            <a:endParaRPr lang="pt-BR" dirty="0"/>
          </a:p>
        </p:txBody>
      </p:sp>
      <p:sp>
        <p:nvSpPr>
          <p:cNvPr id="7" name="Slide Number Placeholder 6"/>
          <p:cNvSpPr>
            <a:spLocks noGrp="1"/>
          </p:cNvSpPr>
          <p:nvPr>
            <p:ph type="sldNum" sz="quarter" idx="12"/>
          </p:nvPr>
        </p:nvSpPr>
        <p:spPr/>
        <p:txBody>
          <a:bodyPr/>
          <a:lstStyle/>
          <a:p>
            <a:pPr rtl="0"/>
            <a:fld id="{E31375A4-56A4-47D6-9801-1991572033F7}" type="slidenum">
              <a:rPr lang="pt-BR" smtClean="0"/>
              <a:t>‹nº›</a:t>
            </a:fld>
            <a:endParaRPr lang="pt-BR" dirty="0"/>
          </a:p>
        </p:txBody>
      </p:sp>
    </p:spTree>
    <p:extLst>
      <p:ext uri="{BB962C8B-B14F-4D97-AF65-F5344CB8AC3E}">
        <p14:creationId xmlns:p14="http://schemas.microsoft.com/office/powerpoint/2010/main" val="3584512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5" name="Date Placeholder 4"/>
          <p:cNvSpPr>
            <a:spLocks noGrp="1"/>
          </p:cNvSpPr>
          <p:nvPr>
            <p:ph type="dt" sz="half" idx="10"/>
          </p:nvPr>
        </p:nvSpPr>
        <p:spPr/>
        <p:txBody>
          <a:bodyPr/>
          <a:lstStyle/>
          <a:p>
            <a:fld id="{96DFF08F-DC6B-4601-B491-B0F83F6DD2DA}" type="datetimeFigureOut">
              <a:rPr lang="en-US" dirty="0"/>
              <a:t>9/22/2022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3634909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pPr rtl="0"/>
            <a:fld id="{E539D053-1EBB-42BF-A65E-8179FC6243F7}" type="datetime1">
              <a:rPr lang="pt-BR" smtClean="0"/>
              <a:t>22/09/2022</a:t>
            </a:fld>
            <a:endParaRPr lang="pt-BR" dirty="0"/>
          </a:p>
        </p:txBody>
      </p:sp>
      <p:sp>
        <p:nvSpPr>
          <p:cNvPr id="5" name="Footer Placeholder 4"/>
          <p:cNvSpPr>
            <a:spLocks noGrp="1"/>
          </p:cNvSpPr>
          <p:nvPr>
            <p:ph type="ftr" sz="quarter" idx="11"/>
          </p:nvPr>
        </p:nvSpPr>
        <p:spPr/>
        <p:txBody>
          <a:bodyPr/>
          <a:lstStyle/>
          <a:p>
            <a:pPr rtl="0"/>
            <a:endParaRPr lang="pt-BR" dirty="0"/>
          </a:p>
        </p:txBody>
      </p:sp>
      <p:sp>
        <p:nvSpPr>
          <p:cNvPr id="6" name="Slide Number Placeholder 5"/>
          <p:cNvSpPr>
            <a:spLocks noGrp="1"/>
          </p:cNvSpPr>
          <p:nvPr>
            <p:ph type="sldNum" sz="quarter" idx="12"/>
          </p:nvPr>
        </p:nvSpPr>
        <p:spPr/>
        <p:txBody>
          <a:bodyPr/>
          <a:lstStyle/>
          <a:p>
            <a:pPr rtl="0"/>
            <a:fld id="{E31375A4-56A4-47D6-9801-1991572033F7}" type="slidenum">
              <a:rPr lang="pt-BR" smtClean="0"/>
              <a:t>‹nº›</a:t>
            </a:fld>
            <a:endParaRPr lang="pt-BR" dirty="0"/>
          </a:p>
        </p:txBody>
      </p:sp>
    </p:spTree>
    <p:extLst>
      <p:ext uri="{BB962C8B-B14F-4D97-AF65-F5344CB8AC3E}">
        <p14:creationId xmlns:p14="http://schemas.microsoft.com/office/powerpoint/2010/main" val="2371691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pPr rtl="0"/>
            <a:fld id="{03886A4F-47E7-4959-B518-7E276D9B201C}" type="datetime1">
              <a:rPr lang="pt-BR" smtClean="0"/>
              <a:t>22/09/2022</a:t>
            </a:fld>
            <a:endParaRPr lang="pt-BR" dirty="0"/>
          </a:p>
        </p:txBody>
      </p:sp>
      <p:sp>
        <p:nvSpPr>
          <p:cNvPr id="5" name="Footer Placeholder 4"/>
          <p:cNvSpPr>
            <a:spLocks noGrp="1"/>
          </p:cNvSpPr>
          <p:nvPr>
            <p:ph type="ftr" sz="quarter" idx="11"/>
          </p:nvPr>
        </p:nvSpPr>
        <p:spPr/>
        <p:txBody>
          <a:bodyPr/>
          <a:lstStyle/>
          <a:p>
            <a:pPr rtl="0"/>
            <a:endParaRPr lang="pt-BR" dirty="0"/>
          </a:p>
        </p:txBody>
      </p:sp>
      <p:sp>
        <p:nvSpPr>
          <p:cNvPr id="6" name="Slide Number Placeholder 5"/>
          <p:cNvSpPr>
            <a:spLocks noGrp="1"/>
          </p:cNvSpPr>
          <p:nvPr>
            <p:ph type="sldNum" sz="quarter" idx="12"/>
          </p:nvPr>
        </p:nvSpPr>
        <p:spPr/>
        <p:txBody>
          <a:bodyPr/>
          <a:lstStyle/>
          <a:p>
            <a:pPr rtl="0"/>
            <a:fld id="{E31375A4-56A4-47D6-9801-1991572033F7}" type="slidenum">
              <a:rPr lang="pt-BR" smtClean="0"/>
              <a:t>‹nº›</a:t>
            </a:fld>
            <a:endParaRPr lang="pt-BR" dirty="0"/>
          </a:p>
        </p:txBody>
      </p:sp>
    </p:spTree>
    <p:extLst>
      <p:ext uri="{BB962C8B-B14F-4D97-AF65-F5344CB8AC3E}">
        <p14:creationId xmlns:p14="http://schemas.microsoft.com/office/powerpoint/2010/main" val="2341319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pPr rtl="0"/>
            <a:fld id="{2F71924B-045F-4F9C-A0EA-7C7B8FA0D04C}" type="datetime1">
              <a:rPr lang="pt-BR" smtClean="0"/>
              <a:t>22/09/2022</a:t>
            </a:fld>
            <a:endParaRPr lang="pt-BR"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pPr rtl="0"/>
            <a:endParaRPr lang="pt-BR"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pPr rtl="0"/>
            <a:fld id="{E31375A4-56A4-47D6-9801-1991572033F7}" type="slidenum">
              <a:rPr lang="pt-BR" smtClean="0"/>
              <a:pPr rtl="0"/>
              <a:t>‹nº›</a:t>
            </a:fld>
            <a:endParaRPr lang="pt-BR" dirty="0"/>
          </a:p>
        </p:txBody>
      </p:sp>
    </p:spTree>
    <p:extLst>
      <p:ext uri="{BB962C8B-B14F-4D97-AF65-F5344CB8AC3E}">
        <p14:creationId xmlns:p14="http://schemas.microsoft.com/office/powerpoint/2010/main" val="39036449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desenvolvimentolocal.com/associacao-plantando-sonhos/"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7.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10" Type="http://schemas.openxmlformats.org/officeDocument/2006/relationships/image" Target="../media/image2.png"/><Relationship Id="rId4" Type="http://schemas.openxmlformats.org/officeDocument/2006/relationships/image" Target="../media/image24.jpeg"/><Relationship Id="rId9" Type="http://schemas.openxmlformats.org/officeDocument/2006/relationships/image" Target="../media/image29.jpeg"/></Relationships>
</file>

<file path=ppt/slides/_rels/slide13.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10" Type="http://schemas.openxmlformats.org/officeDocument/2006/relationships/image" Target="../media/image2.png"/><Relationship Id="rId4" Type="http://schemas.openxmlformats.org/officeDocument/2006/relationships/image" Target="../media/image37.jpeg"/><Relationship Id="rId9" Type="http://schemas.openxmlformats.org/officeDocument/2006/relationships/image" Target="../media/image42.jpeg"/></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1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g"/><Relationship Id="rId10" Type="http://schemas.openxmlformats.org/officeDocument/2006/relationships/image" Target="../media/image2.png"/><Relationship Id="rId4" Type="http://schemas.openxmlformats.org/officeDocument/2006/relationships/image" Target="../media/image48.jpeg"/><Relationship Id="rId9" Type="http://schemas.openxmlformats.org/officeDocument/2006/relationships/image" Target="../media/image53.jpeg"/></Relationships>
</file>

<file path=ppt/slides/_rels/slide1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5.jpeg"/></Relationships>
</file>

<file path=ppt/slides/_rels/slide18.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6.jpg"/><Relationship Id="rId7" Type="http://schemas.openxmlformats.org/officeDocument/2006/relationships/image" Target="../media/image60.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image" Target="../media/image57.jpeg"/><Relationship Id="rId9"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2.jpg"/><Relationship Id="rId7" Type="http://schemas.openxmlformats.org/officeDocument/2006/relationships/image" Target="../media/image66.jp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65.jpg"/><Relationship Id="rId5" Type="http://schemas.openxmlformats.org/officeDocument/2006/relationships/image" Target="../media/image64.jpg"/><Relationship Id="rId4" Type="http://schemas.openxmlformats.org/officeDocument/2006/relationships/image" Target="../media/image63.jpg"/></Relationships>
</file>

<file path=ppt/slides/_rels/slide20.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67.jpg"/><Relationship Id="rId7" Type="http://schemas.openxmlformats.org/officeDocument/2006/relationships/image" Target="../media/image71.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0.jpg"/><Relationship Id="rId5" Type="http://schemas.openxmlformats.org/officeDocument/2006/relationships/image" Target="../media/image69.jpg"/><Relationship Id="rId10" Type="http://schemas.openxmlformats.org/officeDocument/2006/relationships/image" Target="../media/image2.png"/><Relationship Id="rId4" Type="http://schemas.openxmlformats.org/officeDocument/2006/relationships/image" Target="../media/image68.jpg"/><Relationship Id="rId9" Type="http://schemas.openxmlformats.org/officeDocument/2006/relationships/image" Target="../media/image73.jpg"/></Relationships>
</file>

<file path=ppt/slides/_rels/slide21.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image" Target="../media/image74.jpeg"/><Relationship Id="rId7" Type="http://schemas.openxmlformats.org/officeDocument/2006/relationships/image" Target="../media/image78.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g"/><Relationship Id="rId9"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0.jpeg"/><Relationship Id="rId7" Type="http://schemas.openxmlformats.org/officeDocument/2006/relationships/image" Target="../media/image8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83.jpeg"/><Relationship Id="rId5" Type="http://schemas.openxmlformats.org/officeDocument/2006/relationships/image" Target="../media/image82.jpg"/><Relationship Id="rId10" Type="http://schemas.openxmlformats.org/officeDocument/2006/relationships/image" Target="../media/image2.png"/><Relationship Id="rId4" Type="http://schemas.openxmlformats.org/officeDocument/2006/relationships/image" Target="../media/image81.jpeg"/><Relationship Id="rId9" Type="http://schemas.openxmlformats.org/officeDocument/2006/relationships/image" Target="../media/image86.jpeg"/></Relationships>
</file>

<file path=ppt/slides/_rels/slide23.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87.jpeg"/><Relationship Id="rId7" Type="http://schemas.openxmlformats.org/officeDocument/2006/relationships/image" Target="../media/image91.jpeg"/><Relationship Id="rId12"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90.jpg"/><Relationship Id="rId11" Type="http://schemas.openxmlformats.org/officeDocument/2006/relationships/hyperlink" Target="https://aguasdesaopedro.siscam.com.br/arquivo?Id=13466" TargetMode="External"/><Relationship Id="rId5" Type="http://schemas.openxmlformats.org/officeDocument/2006/relationships/image" Target="../media/image89.jpeg"/><Relationship Id="rId10" Type="http://schemas.openxmlformats.org/officeDocument/2006/relationships/image" Target="../media/image94.png"/><Relationship Id="rId4" Type="http://schemas.openxmlformats.org/officeDocument/2006/relationships/image" Target="../media/image88.jpeg"/><Relationship Id="rId9" Type="http://schemas.openxmlformats.org/officeDocument/2006/relationships/image" Target="../media/image93.jpeg"/></Relationships>
</file>

<file path=ppt/slides/_rels/slide24.xml.rels><?xml version="1.0" encoding="UTF-8" standalone="yes"?>
<Relationships xmlns="http://schemas.openxmlformats.org/package/2006/relationships"><Relationship Id="rId8" Type="http://schemas.openxmlformats.org/officeDocument/2006/relationships/image" Target="../media/image100.jp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98.jpg"/><Relationship Id="rId5" Type="http://schemas.openxmlformats.org/officeDocument/2006/relationships/image" Target="../media/image97.jpeg"/><Relationship Id="rId4" Type="http://schemas.openxmlformats.org/officeDocument/2006/relationships/image" Target="../media/image96.jpeg"/><Relationship Id="rId9"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03.png"/><Relationship Id="rId4" Type="http://schemas.openxmlformats.org/officeDocument/2006/relationships/image" Target="../media/image102.jpg"/></Relationships>
</file>

<file path=ppt/slides/_rels/slide26.xml.rels><?xml version="1.0" encoding="UTF-8" standalone="yes"?>
<Relationships xmlns="http://schemas.openxmlformats.org/package/2006/relationships"><Relationship Id="rId8" Type="http://schemas.openxmlformats.org/officeDocument/2006/relationships/image" Target="../media/image109.jpeg"/><Relationship Id="rId3" Type="http://schemas.openxmlformats.org/officeDocument/2006/relationships/image" Target="../media/image104.jpeg"/><Relationship Id="rId7" Type="http://schemas.openxmlformats.org/officeDocument/2006/relationships/image" Target="../media/image108.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07.jpeg"/><Relationship Id="rId5" Type="http://schemas.openxmlformats.org/officeDocument/2006/relationships/image" Target="../media/image106.jpg"/><Relationship Id="rId4" Type="http://schemas.openxmlformats.org/officeDocument/2006/relationships/image" Target="../media/image105.jpeg"/><Relationship Id="rId9"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openxmlformats.org/officeDocument/2006/relationships/image" Target="../media/image115.jpeg"/><Relationship Id="rId3" Type="http://schemas.openxmlformats.org/officeDocument/2006/relationships/image" Target="../media/image110.jpeg"/><Relationship Id="rId7" Type="http://schemas.openxmlformats.org/officeDocument/2006/relationships/image" Target="../media/image11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13.jpeg"/><Relationship Id="rId5" Type="http://schemas.openxmlformats.org/officeDocument/2006/relationships/image" Target="../media/image112.jpeg"/><Relationship Id="rId4" Type="http://schemas.openxmlformats.org/officeDocument/2006/relationships/image" Target="../media/image111.jpeg"/><Relationship Id="rId9" Type="http://schemas.openxmlformats.org/officeDocument/2006/relationships/image" Target="../media/image2.png"/></Relationships>
</file>

<file path=ppt/slides/_rels/slide28.xml.rels><?xml version="1.0" encoding="UTF-8" standalone="yes"?>
<Relationships xmlns="http://schemas.openxmlformats.org/package/2006/relationships"><Relationship Id="rId8" Type="http://schemas.openxmlformats.org/officeDocument/2006/relationships/image" Target="../media/image121.jpeg"/><Relationship Id="rId3" Type="http://schemas.openxmlformats.org/officeDocument/2006/relationships/image" Target="../media/image116.jpeg"/><Relationship Id="rId7" Type="http://schemas.openxmlformats.org/officeDocument/2006/relationships/image" Target="../media/image120.jp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19.jpg"/><Relationship Id="rId5" Type="http://schemas.openxmlformats.org/officeDocument/2006/relationships/image" Target="../media/image118.jpg"/><Relationship Id="rId4" Type="http://schemas.openxmlformats.org/officeDocument/2006/relationships/image" Target="../media/image117.jpg"/><Relationship Id="rId9"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image" Target="../media/image127.jpeg"/><Relationship Id="rId3" Type="http://schemas.openxmlformats.org/officeDocument/2006/relationships/image" Target="../media/image122.jpg"/><Relationship Id="rId7" Type="http://schemas.openxmlformats.org/officeDocument/2006/relationships/image" Target="../media/image126.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25.jpeg"/><Relationship Id="rId5" Type="http://schemas.openxmlformats.org/officeDocument/2006/relationships/image" Target="../media/image124.jpeg"/><Relationship Id="rId4" Type="http://schemas.openxmlformats.org/officeDocument/2006/relationships/image" Target="../media/image123.jpeg"/><Relationship Id="rId9" Type="http://schemas.openxmlformats.org/officeDocument/2006/relationships/image" Target="../media/image2.png"/></Relationships>
</file>

<file path=ppt/slides/_rels/slide30.xml.rels><?xml version="1.0" encoding="UTF-8" standalone="yes"?>
<Relationships xmlns="http://schemas.openxmlformats.org/package/2006/relationships"><Relationship Id="rId8" Type="http://schemas.openxmlformats.org/officeDocument/2006/relationships/image" Target="../media/image133.jpg"/><Relationship Id="rId3" Type="http://schemas.openxmlformats.org/officeDocument/2006/relationships/image" Target="../media/image128.jpg"/><Relationship Id="rId7" Type="http://schemas.openxmlformats.org/officeDocument/2006/relationships/image" Target="../media/image132.jp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31.jpeg"/><Relationship Id="rId11" Type="http://schemas.openxmlformats.org/officeDocument/2006/relationships/image" Target="../media/image2.png"/><Relationship Id="rId5" Type="http://schemas.openxmlformats.org/officeDocument/2006/relationships/image" Target="../media/image130.jpeg"/><Relationship Id="rId10" Type="http://schemas.openxmlformats.org/officeDocument/2006/relationships/image" Target="../media/image135.jpeg"/><Relationship Id="rId4" Type="http://schemas.openxmlformats.org/officeDocument/2006/relationships/image" Target="../media/image129.jpeg"/><Relationship Id="rId9" Type="http://schemas.openxmlformats.org/officeDocument/2006/relationships/image" Target="../media/image134.jpeg"/></Relationships>
</file>

<file path=ppt/slides/_rels/slide31.xml.rels><?xml version="1.0" encoding="UTF-8" standalone="yes"?>
<Relationships xmlns="http://schemas.openxmlformats.org/package/2006/relationships"><Relationship Id="rId8" Type="http://schemas.openxmlformats.org/officeDocument/2006/relationships/image" Target="../media/image141.jpeg"/><Relationship Id="rId3" Type="http://schemas.openxmlformats.org/officeDocument/2006/relationships/image" Target="../media/image136.jpeg"/><Relationship Id="rId7" Type="http://schemas.openxmlformats.org/officeDocument/2006/relationships/image" Target="../media/image140.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39.jpeg"/><Relationship Id="rId5" Type="http://schemas.openxmlformats.org/officeDocument/2006/relationships/image" Target="../media/image138.jpeg"/><Relationship Id="rId4" Type="http://schemas.openxmlformats.org/officeDocument/2006/relationships/image" Target="../media/image137.jpeg"/><Relationship Id="rId9" Type="http://schemas.openxmlformats.org/officeDocument/2006/relationships/image" Target="../media/image2.png"/></Relationships>
</file>

<file path=ppt/slides/_rels/slide32.xml.rels><?xml version="1.0" encoding="UTF-8" standalone="yes"?>
<Relationships xmlns="http://schemas.openxmlformats.org/package/2006/relationships"><Relationship Id="rId8" Type="http://schemas.openxmlformats.org/officeDocument/2006/relationships/image" Target="../media/image147.jpeg"/><Relationship Id="rId3" Type="http://schemas.openxmlformats.org/officeDocument/2006/relationships/image" Target="../media/image142.jpeg"/><Relationship Id="rId7" Type="http://schemas.openxmlformats.org/officeDocument/2006/relationships/image" Target="../media/image146.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45.jpeg"/><Relationship Id="rId5" Type="http://schemas.openxmlformats.org/officeDocument/2006/relationships/image" Target="../media/image144.jpg"/><Relationship Id="rId4" Type="http://schemas.openxmlformats.org/officeDocument/2006/relationships/image" Target="../media/image143.jpeg"/><Relationship Id="rId9" Type="http://schemas.openxmlformats.org/officeDocument/2006/relationships/image" Target="../media/image2.png"/></Relationships>
</file>

<file path=ppt/slides/_rels/slide33.xml.rels><?xml version="1.0" encoding="UTF-8" standalone="yes"?>
<Relationships xmlns="http://schemas.openxmlformats.org/package/2006/relationships"><Relationship Id="rId8" Type="http://schemas.openxmlformats.org/officeDocument/2006/relationships/image" Target="../media/image153.jpeg"/><Relationship Id="rId3" Type="http://schemas.openxmlformats.org/officeDocument/2006/relationships/image" Target="../media/image148.jpeg"/><Relationship Id="rId7" Type="http://schemas.openxmlformats.org/officeDocument/2006/relationships/image" Target="../media/image152.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51.jpeg"/><Relationship Id="rId5" Type="http://schemas.openxmlformats.org/officeDocument/2006/relationships/image" Target="../media/image150.jpeg"/><Relationship Id="rId4" Type="http://schemas.openxmlformats.org/officeDocument/2006/relationships/image" Target="../media/image149.jpeg"/><Relationship Id="rId9" Type="http://schemas.openxmlformats.org/officeDocument/2006/relationships/image" Target="../media/image2.png"/></Relationships>
</file>

<file path=ppt/slides/_rels/slide34.xml.rels><?xml version="1.0" encoding="UTF-8" standalone="yes"?>
<Relationships xmlns="http://schemas.openxmlformats.org/package/2006/relationships"><Relationship Id="rId8" Type="http://schemas.openxmlformats.org/officeDocument/2006/relationships/image" Target="../media/image159.jpeg"/><Relationship Id="rId3" Type="http://schemas.openxmlformats.org/officeDocument/2006/relationships/image" Target="../media/image154.jpg"/><Relationship Id="rId7" Type="http://schemas.openxmlformats.org/officeDocument/2006/relationships/image" Target="../media/image158.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57.jpeg"/><Relationship Id="rId11" Type="http://schemas.openxmlformats.org/officeDocument/2006/relationships/image" Target="../media/image2.png"/><Relationship Id="rId5" Type="http://schemas.openxmlformats.org/officeDocument/2006/relationships/image" Target="../media/image156.jpeg"/><Relationship Id="rId10" Type="http://schemas.openxmlformats.org/officeDocument/2006/relationships/image" Target="../media/image161.jpeg"/><Relationship Id="rId4" Type="http://schemas.openxmlformats.org/officeDocument/2006/relationships/image" Target="../media/image155.jpg"/><Relationship Id="rId9" Type="http://schemas.openxmlformats.org/officeDocument/2006/relationships/image" Target="../media/image16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23153" y="3166978"/>
            <a:ext cx="9966960" cy="889811"/>
          </a:xfrm>
        </p:spPr>
        <p:txBody>
          <a:bodyPr rtlCol="0"/>
          <a:lstStyle/>
          <a:p>
            <a:pPr rtl="0"/>
            <a:r>
              <a:rPr lang="pt-BR" sz="2800" b="1" dirty="0">
                <a:solidFill>
                  <a:srgbClr val="005C2A"/>
                </a:solidFill>
                <a:effectLst>
                  <a:outerShdw blurRad="38100" dist="38100" dir="2700000" algn="tl">
                    <a:srgbClr val="000000">
                      <a:alpha val="43137"/>
                    </a:srgbClr>
                  </a:outerShdw>
                </a:effectLst>
              </a:rPr>
              <a:t>Associação Plantando Sonhos</a:t>
            </a:r>
            <a:br>
              <a:rPr lang="pt-BR" sz="2800" b="1" dirty="0">
                <a:solidFill>
                  <a:srgbClr val="005C2A"/>
                </a:solidFill>
                <a:effectLst>
                  <a:outerShdw blurRad="38100" dist="38100" dir="2700000" algn="tl">
                    <a:srgbClr val="000000">
                      <a:alpha val="43137"/>
                    </a:srgbClr>
                  </a:outerShdw>
                </a:effectLst>
              </a:rPr>
            </a:br>
            <a:r>
              <a:rPr lang="pt-BR" sz="2800" b="1" dirty="0">
                <a:solidFill>
                  <a:srgbClr val="005C2A"/>
                </a:solidFill>
                <a:effectLst>
                  <a:outerShdw blurRad="38100" dist="38100" dir="2700000" algn="tl">
                    <a:srgbClr val="000000">
                      <a:alpha val="43137"/>
                    </a:srgbClr>
                  </a:outerShdw>
                </a:effectLst>
              </a:rPr>
              <a:t>de Águas de São Pedro</a:t>
            </a:r>
          </a:p>
        </p:txBody>
      </p:sp>
      <p:sp>
        <p:nvSpPr>
          <p:cNvPr id="3" name="Subtítulo 2"/>
          <p:cNvSpPr>
            <a:spLocks noGrp="1"/>
          </p:cNvSpPr>
          <p:nvPr>
            <p:ph type="body" idx="1"/>
          </p:nvPr>
        </p:nvSpPr>
        <p:spPr>
          <a:xfrm>
            <a:off x="5836985" y="386003"/>
            <a:ext cx="6071480" cy="889810"/>
          </a:xfrm>
        </p:spPr>
        <p:txBody>
          <a:bodyPr rtlCol="0">
            <a:noAutofit/>
          </a:bodyPr>
          <a:lstStyle/>
          <a:p>
            <a:pPr algn="r" rtl="0"/>
            <a:r>
              <a:rPr lang="pt-BR" sz="2200" b="1" dirty="0">
                <a:solidFill>
                  <a:srgbClr val="00B050"/>
                </a:solidFill>
              </a:rPr>
              <a:t>CNPJ 28.648.564/0001-54</a:t>
            </a:r>
          </a:p>
          <a:p>
            <a:pPr algn="r" rtl="0"/>
            <a:r>
              <a:rPr lang="pt-BR" sz="2200" b="1" dirty="0">
                <a:solidFill>
                  <a:srgbClr val="00B050"/>
                </a:solidFill>
                <a:effectLst>
                  <a:outerShdw blurRad="38100" dist="38100" dir="2700000" algn="tl">
                    <a:srgbClr val="000000">
                      <a:alpha val="43137"/>
                    </a:srgbClr>
                  </a:outerShdw>
                </a:effectLst>
              </a:rPr>
              <a:t>Desde 2017</a:t>
            </a:r>
          </a:p>
        </p:txBody>
      </p:sp>
      <p:pic>
        <p:nvPicPr>
          <p:cNvPr id="4" name="Imagem 3"/>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339092" y="375545"/>
            <a:ext cx="3797616" cy="3342552"/>
          </a:xfrm>
          <a:prstGeom prst="rect">
            <a:avLst/>
          </a:prstGeom>
        </p:spPr>
      </p:pic>
      <p:sp>
        <p:nvSpPr>
          <p:cNvPr id="6" name="CaixaDeTexto 5">
            <a:extLst>
              <a:ext uri="{FF2B5EF4-FFF2-40B4-BE49-F238E27FC236}">
                <a16:creationId xmlns:a16="http://schemas.microsoft.com/office/drawing/2014/main" id="{28768E9D-87D0-40EF-B4C2-6002B2993A83}"/>
              </a:ext>
            </a:extLst>
          </p:cNvPr>
          <p:cNvSpPr txBox="1"/>
          <p:nvPr/>
        </p:nvSpPr>
        <p:spPr>
          <a:xfrm>
            <a:off x="304801" y="4294347"/>
            <a:ext cx="11603664" cy="400110"/>
          </a:xfrm>
          <a:prstGeom prst="rect">
            <a:avLst/>
          </a:prstGeom>
          <a:noFill/>
        </p:spPr>
        <p:txBody>
          <a:bodyPr wrap="square">
            <a:spAutoFit/>
          </a:bodyPr>
          <a:lstStyle/>
          <a:p>
            <a:pPr algn="ctr"/>
            <a:r>
              <a:rPr lang="pt-BR" sz="2000" b="1" dirty="0">
                <a:solidFill>
                  <a:srgbClr val="00B050"/>
                </a:solidFill>
              </a:rPr>
              <a:t>Relatório de atividades para obtenção do Cadastro de Entidade Ambientalista do Estado de São Paulo </a:t>
            </a:r>
            <a:endParaRPr lang="pt-BR" sz="2000" dirty="0"/>
          </a:p>
        </p:txBody>
      </p:sp>
      <p:sp>
        <p:nvSpPr>
          <p:cNvPr id="7" name="CaixaDeTexto 6">
            <a:extLst>
              <a:ext uri="{FF2B5EF4-FFF2-40B4-BE49-F238E27FC236}">
                <a16:creationId xmlns:a16="http://schemas.microsoft.com/office/drawing/2014/main" id="{EA450477-EC3D-4848-B04A-1CA5531429BD}"/>
              </a:ext>
            </a:extLst>
          </p:cNvPr>
          <p:cNvSpPr txBox="1"/>
          <p:nvPr/>
        </p:nvSpPr>
        <p:spPr>
          <a:xfrm>
            <a:off x="304801" y="4932016"/>
            <a:ext cx="11603665" cy="1754326"/>
          </a:xfrm>
          <a:prstGeom prst="rect">
            <a:avLst/>
          </a:prstGeom>
          <a:noFill/>
        </p:spPr>
        <p:txBody>
          <a:bodyPr wrap="square" rtlCol="0">
            <a:spAutoFit/>
          </a:bodyPr>
          <a:lstStyle/>
          <a:p>
            <a:pPr algn="ctr"/>
            <a:r>
              <a:rPr lang="pt-BR" dirty="0">
                <a:solidFill>
                  <a:srgbClr val="000000"/>
                </a:solidFill>
                <a:latin typeface="Times New Roman" panose="02020603050405020304" pitchFamily="18" charset="0"/>
              </a:rPr>
              <a:t>Águas de São Pedro, 12 de julho de 2022.</a:t>
            </a:r>
          </a:p>
          <a:p>
            <a:pPr algn="ctr"/>
            <a:endParaRPr lang="pt-BR" b="0" i="0" dirty="0">
              <a:solidFill>
                <a:srgbClr val="000000"/>
              </a:solidFill>
              <a:effectLst/>
              <a:latin typeface="Times New Roman" panose="02020603050405020304" pitchFamily="18" charset="0"/>
            </a:endParaRPr>
          </a:p>
          <a:p>
            <a:pPr algn="ctr"/>
            <a:endParaRPr lang="pt-BR" b="0" i="0" dirty="0">
              <a:solidFill>
                <a:srgbClr val="000000"/>
              </a:solidFill>
              <a:effectLst/>
              <a:latin typeface="Times New Roman" panose="02020603050405020304" pitchFamily="18" charset="0"/>
            </a:endParaRPr>
          </a:p>
          <a:p>
            <a:pPr algn="ctr"/>
            <a:endParaRPr lang="pt-BR" b="0" i="0" dirty="0">
              <a:solidFill>
                <a:srgbClr val="000000"/>
              </a:solidFill>
              <a:effectLst/>
              <a:latin typeface="Times New Roman" panose="02020603050405020304" pitchFamily="18" charset="0"/>
            </a:endParaRPr>
          </a:p>
          <a:p>
            <a:pPr algn="ctr"/>
            <a:r>
              <a:rPr lang="pt-BR" b="0" i="0" dirty="0">
                <a:solidFill>
                  <a:srgbClr val="000000"/>
                </a:solidFill>
                <a:effectLst/>
                <a:latin typeface="Times New Roman" panose="02020603050405020304" pitchFamily="18" charset="0"/>
              </a:rPr>
              <a:t>Marcelo Guimarães Alves</a:t>
            </a:r>
          </a:p>
          <a:p>
            <a:pPr algn="ctr"/>
            <a:r>
              <a:rPr lang="pt-BR" b="0" i="0" dirty="0">
                <a:solidFill>
                  <a:srgbClr val="000000"/>
                </a:solidFill>
                <a:effectLst/>
                <a:latin typeface="Times New Roman" panose="02020603050405020304" pitchFamily="18" charset="0"/>
              </a:rPr>
              <a:t>Presidente</a:t>
            </a:r>
          </a:p>
        </p:txBody>
      </p:sp>
      <p:pic>
        <p:nvPicPr>
          <p:cNvPr id="5" name="Imagem 4"/>
          <p:cNvPicPr>
            <a:picLocks noChangeAspect="1"/>
          </p:cNvPicPr>
          <p:nvPr/>
        </p:nvPicPr>
        <p:blipFill rotWithShape="1">
          <a:blip r:embed="rId4">
            <a:clrChange>
              <a:clrFrom>
                <a:srgbClr val="FEFEFE"/>
              </a:clrFrom>
              <a:clrTo>
                <a:srgbClr val="FEFEFE">
                  <a:alpha val="0"/>
                </a:srgbClr>
              </a:clrTo>
            </a:clrChange>
          </a:blip>
          <a:srcRect l="32376" t="39347" r="39406" b="53572"/>
          <a:stretch/>
        </p:blipFill>
        <p:spPr>
          <a:xfrm>
            <a:off x="4418627" y="5482245"/>
            <a:ext cx="4168798" cy="653867"/>
          </a:xfrm>
          <a:prstGeom prst="rect">
            <a:avLst/>
          </a:prstGeom>
          <a:ln>
            <a:noFill/>
          </a:ln>
        </p:spPr>
      </p:pic>
      <p:sp>
        <p:nvSpPr>
          <p:cNvPr id="8" name="Retângulo 7"/>
          <p:cNvSpPr/>
          <p:nvPr/>
        </p:nvSpPr>
        <p:spPr>
          <a:xfrm>
            <a:off x="4339092" y="5348177"/>
            <a:ext cx="434927" cy="2610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p:cNvSpPr/>
          <p:nvPr/>
        </p:nvSpPr>
        <p:spPr>
          <a:xfrm>
            <a:off x="4678326" y="5369443"/>
            <a:ext cx="457200" cy="1305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37011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pic>
        <p:nvPicPr>
          <p:cNvPr id="6" name="Picture 2" descr="Pode ser uma imagem de texto que diz &quot;PLANTANDO SONHOS Conheça nossas Causas A Preservação, defesa e conservação do meio ambiente o apoio a pequenos produtores de plantas e alimentos orgânicos A promoção da alimentação saudável culinária afetiva da 山 o apoio às expressões artísticas ao desenvolvimento da cultura o Desenvolvimento do turismo sustentável&quot;">
            <a:extLst>
              <a:ext uri="{FF2B5EF4-FFF2-40B4-BE49-F238E27FC236}">
                <a16:creationId xmlns:a16="http://schemas.microsoft.com/office/drawing/2014/main" id="{8C2735C5-EA3D-46B7-851A-B70797FD350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86" t="5032" r="2428" b="4928"/>
          <a:stretch/>
        </p:blipFill>
        <p:spPr bwMode="auto">
          <a:xfrm>
            <a:off x="536713" y="345222"/>
            <a:ext cx="5559287" cy="6167556"/>
          </a:xfrm>
          <a:prstGeom prst="rect">
            <a:avLst/>
          </a:prstGeom>
          <a:noFill/>
          <a:ln w="57150">
            <a:solidFill>
              <a:schemeClr val="accent1">
                <a:lumMod val="60000"/>
                <a:lumOff val="40000"/>
              </a:schemeClr>
            </a:solidFill>
          </a:ln>
          <a:extLst>
            <a:ext uri="{909E8E84-426E-40DD-AFC4-6F175D3DCCD1}">
              <a14:hiddenFill xmlns:a14="http://schemas.microsoft.com/office/drawing/2010/main">
                <a:solidFill>
                  <a:srgbClr val="FFFFFF"/>
                </a:solidFill>
              </a14:hiddenFill>
            </a:ext>
          </a:extLst>
        </p:spPr>
      </p:pic>
      <p:sp>
        <p:nvSpPr>
          <p:cNvPr id="9" name="CaixaDeTexto 8">
            <a:extLst>
              <a:ext uri="{FF2B5EF4-FFF2-40B4-BE49-F238E27FC236}">
                <a16:creationId xmlns:a16="http://schemas.microsoft.com/office/drawing/2014/main" id="{7D2BF838-CEC7-4A7A-9A5A-FA6F0ECC640B}"/>
              </a:ext>
            </a:extLst>
          </p:cNvPr>
          <p:cNvSpPr txBox="1"/>
          <p:nvPr/>
        </p:nvSpPr>
        <p:spPr>
          <a:xfrm>
            <a:off x="6236747" y="5717906"/>
            <a:ext cx="5559287" cy="697499"/>
          </a:xfrm>
          <a:prstGeom prst="rect">
            <a:avLst/>
          </a:prstGeom>
          <a:noFill/>
        </p:spPr>
        <p:txBody>
          <a:bodyPr wrap="square">
            <a:spAutoFit/>
          </a:bodyPr>
          <a:lstStyle/>
          <a:p>
            <a:pPr algn="just">
              <a:lnSpc>
                <a:spcPct val="150000"/>
              </a:lnSpc>
            </a:pPr>
            <a:r>
              <a:rPr lang="pt-BR" sz="1400" b="1" dirty="0">
                <a:solidFill>
                  <a:srgbClr val="00B050"/>
                </a:solidFill>
                <a:latin typeface="Arial Narrow" pitchFamily="34" charset="0"/>
                <a:ea typeface="Arial Unicode MS" panose="020B0604020202020204" pitchFamily="34" charset="-128"/>
                <a:cs typeface="Arial Unicode MS" panose="020B0604020202020204" pitchFamily="34" charset="-128"/>
                <a:hlinkClick r:id="rId5">
                  <a:extLst>
                    <a:ext uri="{A12FA001-AC4F-418D-AE19-62706E023703}">
                      <ahyp:hlinkClr xmlns:ahyp="http://schemas.microsoft.com/office/drawing/2018/hyperlinkcolor" val="tx"/>
                    </a:ext>
                  </a:extLst>
                </a:hlinkClick>
              </a:rPr>
              <a:t>Acesse nosso site: https://desenvolvimentolocal.com/associacao-plantando-sonhos/</a:t>
            </a:r>
            <a:endParaRPr lang="pt-BR" sz="1400" b="1" dirty="0">
              <a:solidFill>
                <a:srgbClr val="00B050"/>
              </a:solidFill>
              <a:latin typeface="Arial Narrow" pitchFamily="34" charset="0"/>
              <a:ea typeface="Arial Unicode MS" panose="020B0604020202020204" pitchFamily="34" charset="-128"/>
              <a:cs typeface="Arial Unicode MS" panose="020B0604020202020204" pitchFamily="34" charset="-128"/>
            </a:endParaRPr>
          </a:p>
        </p:txBody>
      </p:sp>
      <p:sp>
        <p:nvSpPr>
          <p:cNvPr id="10" name="Retângulo 9">
            <a:extLst>
              <a:ext uri="{FF2B5EF4-FFF2-40B4-BE49-F238E27FC236}">
                <a16:creationId xmlns:a16="http://schemas.microsoft.com/office/drawing/2014/main" id="{71697A1A-76BD-45B3-864E-3E63A3349CE5}"/>
              </a:ext>
            </a:extLst>
          </p:cNvPr>
          <p:cNvSpPr/>
          <p:nvPr/>
        </p:nvSpPr>
        <p:spPr>
          <a:xfrm>
            <a:off x="6876309" y="407568"/>
            <a:ext cx="3763982" cy="1354217"/>
          </a:xfrm>
          <a:prstGeom prst="rect">
            <a:avLst/>
          </a:prstGeom>
          <a:ln w="57150">
            <a:solidFill>
              <a:schemeClr val="accent1">
                <a:lumMod val="60000"/>
                <a:lumOff val="40000"/>
              </a:schemeClr>
            </a:solidFill>
          </a:ln>
        </p:spPr>
        <p:txBody>
          <a:bodyPr wrap="square">
            <a:spAutoFit/>
          </a:bodyPr>
          <a:lstStyle/>
          <a:p>
            <a:pPr algn="ctr"/>
            <a:r>
              <a:rPr lang="pt-BR" b="1" dirty="0">
                <a:solidFill>
                  <a:srgbClr val="5B5D07"/>
                </a:solidFill>
                <a:latin typeface="Ubuntu"/>
              </a:rPr>
              <a:t>Missão</a:t>
            </a:r>
            <a:endParaRPr lang="pt-BR" dirty="0">
              <a:solidFill>
                <a:srgbClr val="5B5D07"/>
              </a:solidFill>
              <a:latin typeface="Ubuntu"/>
            </a:endParaRPr>
          </a:p>
          <a:p>
            <a:pPr algn="ctr"/>
            <a:r>
              <a:rPr lang="pt-BR" sz="1600" dirty="0">
                <a:solidFill>
                  <a:srgbClr val="303030"/>
                </a:solidFill>
                <a:latin typeface="Ubuntu"/>
              </a:rPr>
              <a:t>*Promover a qualidade de vida, por meio da facilitação do processo de educação ambiental e o fomento da economia criativa sustentável.</a:t>
            </a:r>
            <a:endParaRPr lang="pt-BR" sz="1600" b="0" i="0" dirty="0">
              <a:solidFill>
                <a:srgbClr val="303030"/>
              </a:solidFill>
              <a:effectLst/>
              <a:latin typeface="Ubuntu"/>
            </a:endParaRPr>
          </a:p>
        </p:txBody>
      </p:sp>
      <p:sp>
        <p:nvSpPr>
          <p:cNvPr id="11" name="Retângulo 10">
            <a:extLst>
              <a:ext uri="{FF2B5EF4-FFF2-40B4-BE49-F238E27FC236}">
                <a16:creationId xmlns:a16="http://schemas.microsoft.com/office/drawing/2014/main" id="{03B51EDA-D697-4C2A-B7D8-327BF1139C93}"/>
              </a:ext>
            </a:extLst>
          </p:cNvPr>
          <p:cNvSpPr/>
          <p:nvPr/>
        </p:nvSpPr>
        <p:spPr>
          <a:xfrm>
            <a:off x="6876309" y="1953942"/>
            <a:ext cx="3763982" cy="1600438"/>
          </a:xfrm>
          <a:prstGeom prst="rect">
            <a:avLst/>
          </a:prstGeom>
          <a:solidFill>
            <a:schemeClr val="accent1">
              <a:lumMod val="60000"/>
              <a:lumOff val="40000"/>
            </a:schemeClr>
          </a:solidFill>
          <a:ln w="76200">
            <a:solidFill>
              <a:schemeClr val="accent1">
                <a:lumMod val="60000"/>
                <a:lumOff val="40000"/>
              </a:schemeClr>
            </a:solidFill>
          </a:ln>
        </p:spPr>
        <p:txBody>
          <a:bodyPr wrap="square">
            <a:spAutoFit/>
          </a:bodyPr>
          <a:lstStyle/>
          <a:p>
            <a:pPr algn="ctr"/>
            <a:r>
              <a:rPr lang="pt-BR" b="1" dirty="0">
                <a:solidFill>
                  <a:srgbClr val="5B5D07"/>
                </a:solidFill>
                <a:latin typeface="Ubuntu"/>
              </a:rPr>
              <a:t>Visão</a:t>
            </a:r>
            <a:endParaRPr lang="pt-BR" dirty="0">
              <a:solidFill>
                <a:srgbClr val="5B5D07"/>
              </a:solidFill>
              <a:latin typeface="Ubuntu"/>
            </a:endParaRPr>
          </a:p>
          <a:p>
            <a:pPr algn="ctr"/>
            <a:r>
              <a:rPr lang="pt-BR" sz="1600" dirty="0">
                <a:solidFill>
                  <a:srgbClr val="303030"/>
                </a:solidFill>
                <a:latin typeface="Ubuntu"/>
              </a:rPr>
              <a:t>*Ser reconhecido como disseminador de boas práticas ambientais, de integração social, além de promotor de qualidade de vida e alimentação segura.</a:t>
            </a:r>
            <a:endParaRPr lang="pt-BR" sz="1600" b="0" i="0" dirty="0">
              <a:solidFill>
                <a:srgbClr val="303030"/>
              </a:solidFill>
              <a:effectLst/>
              <a:latin typeface="Ubuntu"/>
            </a:endParaRPr>
          </a:p>
        </p:txBody>
      </p:sp>
      <p:sp>
        <p:nvSpPr>
          <p:cNvPr id="12" name="Retângulo 11">
            <a:extLst>
              <a:ext uri="{FF2B5EF4-FFF2-40B4-BE49-F238E27FC236}">
                <a16:creationId xmlns:a16="http://schemas.microsoft.com/office/drawing/2014/main" id="{7B1E9BDA-6902-4E94-828E-151F51CE67B0}"/>
              </a:ext>
            </a:extLst>
          </p:cNvPr>
          <p:cNvSpPr/>
          <p:nvPr/>
        </p:nvSpPr>
        <p:spPr>
          <a:xfrm>
            <a:off x="6876310" y="3807914"/>
            <a:ext cx="3763981" cy="1846659"/>
          </a:xfrm>
          <a:prstGeom prst="rect">
            <a:avLst/>
          </a:prstGeom>
          <a:ln w="57150">
            <a:solidFill>
              <a:schemeClr val="accent1">
                <a:lumMod val="60000"/>
                <a:lumOff val="40000"/>
              </a:schemeClr>
            </a:solidFill>
          </a:ln>
        </p:spPr>
        <p:txBody>
          <a:bodyPr wrap="square">
            <a:spAutoFit/>
          </a:bodyPr>
          <a:lstStyle/>
          <a:p>
            <a:pPr algn="ctr"/>
            <a:r>
              <a:rPr lang="pt-BR" b="1" dirty="0">
                <a:solidFill>
                  <a:srgbClr val="5B5D07"/>
                </a:solidFill>
                <a:latin typeface="Ubuntu"/>
              </a:rPr>
              <a:t>Valores</a:t>
            </a:r>
            <a:endParaRPr lang="pt-BR" dirty="0">
              <a:solidFill>
                <a:srgbClr val="5B5D07"/>
              </a:solidFill>
              <a:latin typeface="Ubuntu"/>
            </a:endParaRPr>
          </a:p>
          <a:p>
            <a:pPr algn="ctr"/>
            <a:r>
              <a:rPr lang="pt-BR" sz="1600" dirty="0">
                <a:solidFill>
                  <a:srgbClr val="303030"/>
                </a:solidFill>
                <a:latin typeface="Ubuntu"/>
              </a:rPr>
              <a:t>*Estimular o crescimento e desenvolvimento pessoal</a:t>
            </a:r>
          </a:p>
          <a:p>
            <a:pPr algn="ctr"/>
            <a:r>
              <a:rPr lang="pt-BR" sz="1600" dirty="0">
                <a:solidFill>
                  <a:srgbClr val="303030"/>
                </a:solidFill>
                <a:latin typeface="Ubuntu"/>
              </a:rPr>
              <a:t>*Proteger a natureza melhorando o meio ambiente</a:t>
            </a:r>
          </a:p>
          <a:p>
            <a:pPr algn="ctr"/>
            <a:r>
              <a:rPr lang="pt-BR" sz="1600" dirty="0">
                <a:solidFill>
                  <a:srgbClr val="303030"/>
                </a:solidFill>
                <a:latin typeface="Ubuntu"/>
              </a:rPr>
              <a:t>*Demonstrar confiança e clareza nas informações prestadas.</a:t>
            </a:r>
            <a:endParaRPr lang="pt-BR" sz="1600" b="0" i="0" dirty="0">
              <a:solidFill>
                <a:srgbClr val="303030"/>
              </a:solidFill>
              <a:effectLst/>
              <a:latin typeface="Ubuntu"/>
            </a:endParaRPr>
          </a:p>
        </p:txBody>
      </p:sp>
      <p:pic>
        <p:nvPicPr>
          <p:cNvPr id="13" name="Imagem 12"/>
          <p:cNvPicPr>
            <a:picLocks noChangeAspect="1"/>
          </p:cNvPicPr>
          <p:nvPr/>
        </p:nvPicPr>
        <p:blipFill rotWithShape="1">
          <a:blip r:embed="rId6">
            <a:clrChange>
              <a:clrFrom>
                <a:srgbClr val="FFFFFF"/>
              </a:clrFrom>
              <a:clrTo>
                <a:srgbClr val="FFFFFF">
                  <a:alpha val="0"/>
                </a:srgbClr>
              </a:clrTo>
            </a:clrChange>
          </a:blip>
          <a:srcRect l="33695" t="20171" r="54445" b="65194"/>
          <a:stretch/>
        </p:blipFill>
        <p:spPr>
          <a:xfrm>
            <a:off x="11137176" y="5970962"/>
            <a:ext cx="799605" cy="616689"/>
          </a:xfrm>
          <a:prstGeom prst="rect">
            <a:avLst/>
          </a:prstGeom>
        </p:spPr>
      </p:pic>
    </p:spTree>
    <p:extLst>
      <p:ext uri="{BB962C8B-B14F-4D97-AF65-F5344CB8AC3E}">
        <p14:creationId xmlns:p14="http://schemas.microsoft.com/office/powerpoint/2010/main" val="1690723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2"/>
          <p:cNvSpPr>
            <a:spLocks noGrp="1"/>
          </p:cNvSpPr>
          <p:nvPr>
            <p:ph idx="1"/>
          </p:nvPr>
        </p:nvSpPr>
        <p:spPr>
          <a:xfrm>
            <a:off x="347134" y="781878"/>
            <a:ext cx="11425766" cy="5711687"/>
          </a:xfrm>
        </p:spPr>
        <p:txBody>
          <a:bodyPr>
            <a:normAutofit fontScale="40000" lnSpcReduction="20000"/>
          </a:bodyPr>
          <a:lstStyle/>
          <a:p>
            <a:pPr marL="0" indent="0" algn="just">
              <a:lnSpc>
                <a:spcPct val="160000"/>
              </a:lnSpc>
              <a:buNone/>
            </a:pPr>
            <a:r>
              <a:rPr lang="pt-BR" sz="3400" dirty="0">
                <a:solidFill>
                  <a:schemeClr val="tx1"/>
                </a:solidFill>
                <a:latin typeface="Arial Narrow" pitchFamily="34" charset="0"/>
              </a:rPr>
              <a:t>A  Associação Plantando Sonhos de Águas de São Pedro foi fundada em 2017, por pessoas comprometidas com uma atuação alinhada às necessidades socioambientais do território onde está localizada. Desde sua fundação, uma série de atividades foram e vêm sendo realizadas, sempre buscando uma atuação participativa, responsável, educativa e ecológica. O público alvo da associação é formado, majoritariamente, por idosos, mulheres, produtores rurais e munícipes </a:t>
            </a:r>
            <a:r>
              <a:rPr lang="pt-BR" sz="3400">
                <a:solidFill>
                  <a:schemeClr val="tx1"/>
                </a:solidFill>
                <a:latin typeface="Arial Narrow" pitchFamily="34" charset="0"/>
              </a:rPr>
              <a:t>da região.</a:t>
            </a:r>
            <a:endParaRPr lang="pt-BR" sz="3400" dirty="0">
              <a:solidFill>
                <a:schemeClr val="tx1"/>
              </a:solidFill>
              <a:latin typeface="Arial Narrow" pitchFamily="34" charset="0"/>
            </a:endParaRPr>
          </a:p>
          <a:p>
            <a:pPr marL="0" indent="0" algn="just">
              <a:lnSpc>
                <a:spcPct val="160000"/>
              </a:lnSpc>
              <a:buNone/>
            </a:pPr>
            <a:r>
              <a:rPr lang="pt-BR" sz="3400" dirty="0">
                <a:solidFill>
                  <a:schemeClr val="tx1"/>
                </a:solidFill>
                <a:latin typeface="Arial Narrow" pitchFamily="34" charset="0"/>
              </a:rPr>
              <a:t>Ao longo deste documento, algumas atividades serão demonstradas, a fim de subsidiar a obtenção do Cadastro de Entidade Ambientalista do Estado de São Paulo, junto à Secretaria de Infraestrutura e Meio Ambiente.</a:t>
            </a:r>
          </a:p>
          <a:p>
            <a:pPr marL="0" indent="0" algn="just">
              <a:lnSpc>
                <a:spcPct val="160000"/>
              </a:lnSpc>
              <a:buNone/>
            </a:pPr>
            <a:r>
              <a:rPr lang="pt-BR" sz="3400" dirty="0">
                <a:solidFill>
                  <a:schemeClr val="tx1"/>
                </a:solidFill>
                <a:latin typeface="Arial Narrow" pitchFamily="34" charset="0"/>
              </a:rPr>
              <a:t> A Associação afirma a importância de proporcionar, a todos os envolvidos, Cursos de Capacitação, não só para ampliar conhecimentos,  melhorar talentos e habilidades, mas também propiciar a socialização e o pensar coletivo de futuros projetos. Para isso, desde 2021, a </a:t>
            </a:r>
            <a:r>
              <a:rPr lang="pt-BR" sz="3400" b="1" dirty="0">
                <a:solidFill>
                  <a:schemeClr val="tx1"/>
                </a:solidFill>
                <a:latin typeface="Arial Narrow" panose="020B0606020202030204" pitchFamily="34" charset="0"/>
              </a:rPr>
              <a:t>parceria</a:t>
            </a:r>
            <a:r>
              <a:rPr lang="pt-BR" sz="3400" dirty="0">
                <a:solidFill>
                  <a:schemeClr val="tx1"/>
                </a:solidFill>
                <a:latin typeface="Arial Narrow" panose="020B0606020202030204" pitchFamily="34" charset="0"/>
              </a:rPr>
              <a:t> com o </a:t>
            </a:r>
            <a:r>
              <a:rPr lang="pt-BR" sz="3400" b="1" dirty="0">
                <a:solidFill>
                  <a:schemeClr val="tx1"/>
                </a:solidFill>
                <a:latin typeface="Arial Narrow" panose="020B0606020202030204" pitchFamily="34" charset="0"/>
              </a:rPr>
              <a:t>SENAR – Serviço Nacional de Aprendizagem Rural </a:t>
            </a:r>
            <a:r>
              <a:rPr lang="pt-BR" sz="3400" dirty="0">
                <a:solidFill>
                  <a:schemeClr val="tx1"/>
                </a:solidFill>
                <a:latin typeface="Arial Narrow" panose="020B0606020202030204" pitchFamily="34" charset="0"/>
              </a:rPr>
              <a:t>vem se intensificando. Esta Instituição tem como objetivo a mudança de atitude do produtor e do trabalhador rural, que se desdobram para garantir alimento de boa qualidade e o despertar do olhar das pessoas para o meio ambiente. Mesmo estando em um Município onde não há área rural, a cidade de Águas de São Pedro é composta muitas áreas arborizadas e é aqui que brotam as aguas minero medicinais Sulfurosa (1ª. das Américas e 2ª. do Mundo em teor de enxofre, </a:t>
            </a:r>
            <a:r>
              <a:rPr lang="pt-BR" sz="3400" dirty="0" err="1">
                <a:solidFill>
                  <a:schemeClr val="tx1"/>
                </a:solidFill>
                <a:latin typeface="Arial Narrow" panose="020B0606020202030204" pitchFamily="34" charset="0"/>
              </a:rPr>
              <a:t>Bicarbonatada</a:t>
            </a:r>
            <a:r>
              <a:rPr lang="pt-BR" sz="3400" dirty="0">
                <a:solidFill>
                  <a:schemeClr val="tx1"/>
                </a:solidFill>
                <a:latin typeface="Arial Narrow" panose="020B0606020202030204" pitchFamily="34" charset="0"/>
              </a:rPr>
              <a:t> e Sulfatada). Portanto recuperar e preservar o meio ambiente se faz necessário na cultura de nossos moradores e consequentemente propagar estas iniciativas para o entorno e turistas que nos visitam.                                 </a:t>
            </a:r>
          </a:p>
          <a:p>
            <a:pPr marL="0" indent="0" algn="just">
              <a:lnSpc>
                <a:spcPct val="160000"/>
              </a:lnSpc>
              <a:buNone/>
            </a:pPr>
            <a:r>
              <a:rPr lang="pt-BR" sz="3400" dirty="0">
                <a:solidFill>
                  <a:schemeClr val="tx1"/>
                </a:solidFill>
                <a:latin typeface="Arial Narrow" panose="020B0606020202030204" pitchFamily="34" charset="0"/>
              </a:rPr>
              <a:t>O </a:t>
            </a:r>
            <a:r>
              <a:rPr lang="pt-BR" sz="3400" b="1" dirty="0">
                <a:solidFill>
                  <a:schemeClr val="tx1"/>
                </a:solidFill>
                <a:latin typeface="Arial Narrow" panose="020B0606020202030204" pitchFamily="34" charset="0"/>
              </a:rPr>
              <a:t>SENAR</a:t>
            </a:r>
            <a:r>
              <a:rPr lang="pt-BR" sz="3400" dirty="0">
                <a:solidFill>
                  <a:schemeClr val="tx1"/>
                </a:solidFill>
                <a:latin typeface="Arial Narrow" panose="020B0606020202030204" pitchFamily="34" charset="0"/>
              </a:rPr>
              <a:t> reconhece o comprometimento da Associação em colocar em prática o aprendizado oferecido em cada curso ao manter esta exitosa parceria até aqui.</a:t>
            </a:r>
            <a:endParaRPr lang="pt-BR" sz="2500" dirty="0">
              <a:solidFill>
                <a:schemeClr val="tx1"/>
              </a:solidFill>
              <a:latin typeface="Arial Narrow" panose="020B0606020202030204" pitchFamily="34" charset="0"/>
            </a:endParaRPr>
          </a:p>
        </p:txBody>
      </p:sp>
      <p:pic>
        <p:nvPicPr>
          <p:cNvPr id="5" name="Imagem 4"/>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pic>
        <p:nvPicPr>
          <p:cNvPr id="7" name="Imagem 6"/>
          <p:cNvPicPr>
            <a:picLocks noChangeAspect="1"/>
          </p:cNvPicPr>
          <p:nvPr/>
        </p:nvPicPr>
        <p:blipFill rotWithShape="1">
          <a:blip r:embed="rId3">
            <a:clrChange>
              <a:clrFrom>
                <a:srgbClr val="FFFFFF"/>
              </a:clrFrom>
              <a:clrTo>
                <a:srgbClr val="FFFFFF">
                  <a:alpha val="0"/>
                </a:srgbClr>
              </a:clrTo>
            </a:clrChange>
          </a:blip>
          <a:srcRect l="33695" t="20171" r="54445" b="65194"/>
          <a:stretch/>
        </p:blipFill>
        <p:spPr>
          <a:xfrm>
            <a:off x="10120130" y="5931681"/>
            <a:ext cx="799605" cy="616689"/>
          </a:xfrm>
          <a:prstGeom prst="rect">
            <a:avLst/>
          </a:prstGeom>
        </p:spPr>
      </p:pic>
    </p:spTree>
    <p:extLst>
      <p:ext uri="{BB962C8B-B14F-4D97-AF65-F5344CB8AC3E}">
        <p14:creationId xmlns:p14="http://schemas.microsoft.com/office/powerpoint/2010/main" val="294438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808954" y="294363"/>
            <a:ext cx="10612192" cy="650065"/>
          </a:xfrm>
        </p:spPr>
        <p:txBody>
          <a:bodyPr rtlCol="0">
            <a:noAutofit/>
          </a:bodyPr>
          <a:lstStyle/>
          <a:p>
            <a:pPr algn="ctr"/>
            <a:r>
              <a:rPr lang="pt-BR" sz="2800" b="1" dirty="0">
                <a:solidFill>
                  <a:schemeClr val="accent2">
                    <a:lumMod val="75000"/>
                  </a:schemeClr>
                </a:solidFill>
                <a:effectLst>
                  <a:outerShdw blurRad="38100" dist="38100" dir="2700000" algn="tl">
                    <a:srgbClr val="000000">
                      <a:alpha val="43137"/>
                    </a:srgbClr>
                  </a:outerShdw>
                </a:effectLst>
              </a:rPr>
              <a:t>Algumas atividades realizadas pela Associação</a:t>
            </a:r>
            <a:endParaRPr lang="pt-BR" sz="2800" dirty="0">
              <a:solidFill>
                <a:schemeClr val="accent2">
                  <a:lumMod val="75000"/>
                </a:schemeClr>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graphicFrame>
        <p:nvGraphicFramePr>
          <p:cNvPr id="3" name="Tabela 2"/>
          <p:cNvGraphicFramePr>
            <a:graphicFrameLocks noGrp="1"/>
          </p:cNvGraphicFramePr>
          <p:nvPr>
            <p:extLst>
              <p:ext uri="{D42A27DB-BD31-4B8C-83A1-F6EECF244321}">
                <p14:modId xmlns:p14="http://schemas.microsoft.com/office/powerpoint/2010/main" val="1005955441"/>
              </p:ext>
            </p:extLst>
          </p:nvPr>
        </p:nvGraphicFramePr>
        <p:xfrm>
          <a:off x="384534" y="1045294"/>
          <a:ext cx="11184614" cy="5177261"/>
        </p:xfrm>
        <a:graphic>
          <a:graphicData uri="http://schemas.openxmlformats.org/drawingml/2006/table">
            <a:tbl>
              <a:tblPr firstRow="1" bandRow="1">
                <a:tableStyleId>{5C22544A-7EE6-4342-B048-85BDC9FD1C3A}</a:tableStyleId>
              </a:tblPr>
              <a:tblGrid>
                <a:gridCol w="2463533">
                  <a:extLst>
                    <a:ext uri="{9D8B030D-6E8A-4147-A177-3AD203B41FA5}">
                      <a16:colId xmlns:a16="http://schemas.microsoft.com/office/drawing/2014/main" val="20000"/>
                    </a:ext>
                  </a:extLst>
                </a:gridCol>
                <a:gridCol w="1145410">
                  <a:extLst>
                    <a:ext uri="{9D8B030D-6E8A-4147-A177-3AD203B41FA5}">
                      <a16:colId xmlns:a16="http://schemas.microsoft.com/office/drawing/2014/main" val="20001"/>
                    </a:ext>
                  </a:extLst>
                </a:gridCol>
                <a:gridCol w="818124">
                  <a:extLst>
                    <a:ext uri="{9D8B030D-6E8A-4147-A177-3AD203B41FA5}">
                      <a16:colId xmlns:a16="http://schemas.microsoft.com/office/drawing/2014/main" val="20002"/>
                    </a:ext>
                  </a:extLst>
                </a:gridCol>
                <a:gridCol w="2159335">
                  <a:extLst>
                    <a:ext uri="{9D8B030D-6E8A-4147-A177-3AD203B41FA5}">
                      <a16:colId xmlns:a16="http://schemas.microsoft.com/office/drawing/2014/main" val="20003"/>
                    </a:ext>
                  </a:extLst>
                </a:gridCol>
                <a:gridCol w="2339919">
                  <a:extLst>
                    <a:ext uri="{9D8B030D-6E8A-4147-A177-3AD203B41FA5}">
                      <a16:colId xmlns:a16="http://schemas.microsoft.com/office/drawing/2014/main" val="1247873769"/>
                    </a:ext>
                  </a:extLst>
                </a:gridCol>
                <a:gridCol w="2258293">
                  <a:extLst>
                    <a:ext uri="{9D8B030D-6E8A-4147-A177-3AD203B41FA5}">
                      <a16:colId xmlns:a16="http://schemas.microsoft.com/office/drawing/2014/main" val="20004"/>
                    </a:ext>
                  </a:extLst>
                </a:gridCol>
              </a:tblGrid>
              <a:tr h="390907">
                <a:tc>
                  <a:txBody>
                    <a:bodyPr/>
                    <a:lstStyle/>
                    <a:p>
                      <a:pPr algn="ctr" rtl="0" fontAlgn="ctr"/>
                      <a:r>
                        <a:rPr lang="pt-BR" sz="1300" u="none" strike="noStrike" dirty="0">
                          <a:effectLst>
                            <a:outerShdw blurRad="50800" dist="38100" algn="tr" rotWithShape="0">
                              <a:prstClr val="black">
                                <a:alpha val="40000"/>
                              </a:prstClr>
                            </a:outerShdw>
                          </a:effectLst>
                          <a:latin typeface="+mn-lt"/>
                        </a:rPr>
                        <a:t>Atividade</a:t>
                      </a:r>
                      <a:endParaRPr lang="pt-BR" sz="1300" b="1" i="0" u="none" strike="noStrike" dirty="0">
                        <a:solidFill>
                          <a:srgbClr val="FFFFFF"/>
                        </a:solidFill>
                        <a:effectLst>
                          <a:outerShdw blurRad="50800" dist="38100" algn="tr" rotWithShape="0">
                            <a:prstClr val="black">
                              <a:alpha val="40000"/>
                            </a:prstClr>
                          </a:outerShdw>
                        </a:effectLst>
                        <a:latin typeface="+mn-lt"/>
                      </a:endParaRPr>
                    </a:p>
                  </a:txBody>
                  <a:tcPr marL="7979" marR="7979" marT="7979" marB="0" anchor="ctr"/>
                </a:tc>
                <a:tc>
                  <a:txBody>
                    <a:bodyPr/>
                    <a:lstStyle/>
                    <a:p>
                      <a:pPr algn="ctr" rtl="0" fontAlgn="ctr"/>
                      <a:r>
                        <a:rPr lang="pt-BR" sz="1300" u="none" strike="noStrike" dirty="0">
                          <a:effectLst>
                            <a:outerShdw blurRad="50800" dist="38100" algn="tr" rotWithShape="0">
                              <a:prstClr val="black">
                                <a:alpha val="40000"/>
                              </a:prstClr>
                            </a:outerShdw>
                          </a:effectLst>
                          <a:latin typeface="+mn-lt"/>
                        </a:rPr>
                        <a:t>Frequência</a:t>
                      </a:r>
                      <a:endParaRPr lang="pt-BR" sz="1300" b="1" i="0" u="none" strike="noStrike" dirty="0">
                        <a:solidFill>
                          <a:srgbClr val="FFFFFF"/>
                        </a:solidFill>
                        <a:effectLst>
                          <a:outerShdw blurRad="50800" dist="38100" algn="tr" rotWithShape="0">
                            <a:prstClr val="black">
                              <a:alpha val="40000"/>
                            </a:prstClr>
                          </a:outerShdw>
                        </a:effectLst>
                        <a:latin typeface="+mn-lt"/>
                      </a:endParaRPr>
                    </a:p>
                  </a:txBody>
                  <a:tcPr marL="7979" marR="7979" marT="7979" marB="0" anchor="ctr"/>
                </a:tc>
                <a:tc>
                  <a:txBody>
                    <a:bodyPr/>
                    <a:lstStyle/>
                    <a:p>
                      <a:pPr algn="ctr" rtl="0" fontAlgn="ctr"/>
                      <a:r>
                        <a:rPr lang="pt-BR" sz="1300" u="none" strike="noStrike" dirty="0">
                          <a:effectLst>
                            <a:outerShdw blurRad="50800" dist="38100" algn="tr" rotWithShape="0">
                              <a:prstClr val="black">
                                <a:alpha val="40000"/>
                              </a:prstClr>
                            </a:outerShdw>
                          </a:effectLst>
                          <a:latin typeface="+mn-lt"/>
                        </a:rPr>
                        <a:t>Data</a:t>
                      </a:r>
                      <a:endParaRPr lang="pt-BR" sz="1300" b="1" i="0" u="none" strike="noStrike" dirty="0">
                        <a:solidFill>
                          <a:srgbClr val="FFFFFF"/>
                        </a:solidFill>
                        <a:effectLst>
                          <a:outerShdw blurRad="50800" dist="38100" algn="tr" rotWithShape="0">
                            <a:prstClr val="black">
                              <a:alpha val="40000"/>
                            </a:prstClr>
                          </a:outerShdw>
                        </a:effectLst>
                        <a:latin typeface="+mn-lt"/>
                      </a:endParaRPr>
                    </a:p>
                  </a:txBody>
                  <a:tcPr marL="7979" marR="7979" marT="7979" marB="0" anchor="ctr"/>
                </a:tc>
                <a:tc>
                  <a:txBody>
                    <a:bodyPr/>
                    <a:lstStyle/>
                    <a:p>
                      <a:pPr algn="ctr" rtl="0" fontAlgn="ctr"/>
                      <a:r>
                        <a:rPr lang="pt-BR" sz="1300" u="none" strike="noStrike" dirty="0">
                          <a:effectLst>
                            <a:outerShdw blurRad="50800" dist="38100" algn="tr" rotWithShape="0">
                              <a:prstClr val="black">
                                <a:alpha val="40000"/>
                              </a:prstClr>
                            </a:outerShdw>
                          </a:effectLst>
                          <a:latin typeface="+mn-lt"/>
                        </a:rPr>
                        <a:t>Local</a:t>
                      </a:r>
                      <a:endParaRPr lang="pt-BR" sz="1300" b="1" i="0" u="none" strike="noStrike" dirty="0">
                        <a:solidFill>
                          <a:srgbClr val="FFFFFF"/>
                        </a:solidFill>
                        <a:effectLst>
                          <a:outerShdw blurRad="50800" dist="38100" algn="tr" rotWithShape="0">
                            <a:prstClr val="black">
                              <a:alpha val="40000"/>
                            </a:prstClr>
                          </a:outerShdw>
                        </a:effectLst>
                        <a:latin typeface="+mn-lt"/>
                      </a:endParaRPr>
                    </a:p>
                  </a:txBody>
                  <a:tcPr marL="7979" marR="7979" marT="7979" marB="0" anchor="ctr"/>
                </a:tc>
                <a:tc>
                  <a:txBody>
                    <a:bodyPr/>
                    <a:lstStyle/>
                    <a:p>
                      <a:pPr algn="ctr" rtl="0" fontAlgn="ctr"/>
                      <a:r>
                        <a:rPr lang="pt-BR" sz="1300" b="1" i="0" u="none" strike="noStrike" dirty="0">
                          <a:solidFill>
                            <a:srgbClr val="FFFFFF"/>
                          </a:solidFill>
                          <a:effectLst>
                            <a:outerShdw blurRad="50800" dist="38100" algn="tr" rotWithShape="0">
                              <a:prstClr val="black">
                                <a:alpha val="40000"/>
                              </a:prstClr>
                            </a:outerShdw>
                          </a:effectLst>
                          <a:latin typeface="+mn-lt"/>
                        </a:rPr>
                        <a:t>Público Alvo</a:t>
                      </a:r>
                    </a:p>
                  </a:txBody>
                  <a:tcPr marL="7979" marR="7979" marT="7979" marB="0" anchor="ctr"/>
                </a:tc>
                <a:tc>
                  <a:txBody>
                    <a:bodyPr/>
                    <a:lstStyle/>
                    <a:p>
                      <a:pPr algn="ctr" rtl="0" fontAlgn="ctr"/>
                      <a:r>
                        <a:rPr lang="pt-BR" sz="1300" b="1" i="0" u="none" strike="noStrike" dirty="0">
                          <a:solidFill>
                            <a:srgbClr val="FFFFFF"/>
                          </a:solidFill>
                          <a:effectLst>
                            <a:outerShdw blurRad="50800" dist="38100" algn="tr" rotWithShape="0">
                              <a:prstClr val="black">
                                <a:alpha val="40000"/>
                              </a:prstClr>
                            </a:outerShdw>
                          </a:effectLst>
                          <a:latin typeface="+mn-lt"/>
                        </a:rPr>
                        <a:t>Status</a:t>
                      </a:r>
                    </a:p>
                  </a:txBody>
                  <a:tcPr marL="7979" marR="7979" marT="7979" marB="0" anchor="ctr"/>
                </a:tc>
                <a:extLst>
                  <a:ext uri="{0D108BD9-81ED-4DB2-BD59-A6C34878D82A}">
                    <a16:rowId xmlns:a16="http://schemas.microsoft.com/office/drawing/2014/main" val="10000"/>
                  </a:ext>
                </a:extLst>
              </a:tr>
              <a:tr h="586359">
                <a:tc>
                  <a:txBody>
                    <a:bodyPr/>
                    <a:lstStyle/>
                    <a:p>
                      <a:pPr algn="ctr" rtl="0" fontAlgn="ctr"/>
                      <a:r>
                        <a:rPr lang="pt-BR" sz="1200" u="none" strike="noStrike" dirty="0">
                          <a:effectLst/>
                        </a:rPr>
                        <a:t>Atividades de vivência na horta</a:t>
                      </a:r>
                      <a:endParaRPr lang="pt-BR" sz="1200" b="1"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algn="ctr" rtl="0" fontAlgn="ctr"/>
                      <a:r>
                        <a:rPr lang="pt-BR" sz="1200" u="none" strike="noStrike">
                          <a:effectLst/>
                        </a:rPr>
                        <a:t>semanal</a:t>
                      </a:r>
                      <a:endParaRPr lang="pt-BR" sz="1200" b="0" i="0" u="none" strike="noStrike">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algn="ctr" rtl="0" fontAlgn="ctr"/>
                      <a:r>
                        <a:rPr lang="pt-BR" sz="1200" u="none" strike="noStrike" dirty="0">
                          <a:effectLst/>
                        </a:rPr>
                        <a:t>2021/2022</a:t>
                      </a:r>
                      <a:endParaRPr lang="pt-BR" sz="1200" b="1"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algn="ctr" rtl="0" fontAlgn="ctr"/>
                      <a:r>
                        <a:rPr lang="pt-BR" sz="1200" u="none" strike="noStrike" dirty="0">
                          <a:effectLst/>
                        </a:rPr>
                        <a:t>Sede da Associação</a:t>
                      </a:r>
                      <a:endParaRPr lang="pt-BR" sz="1200" b="0"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algn="ctr" rtl="0" fontAlgn="ctr"/>
                      <a:r>
                        <a:rPr lang="pt-BR" sz="1200" b="0" i="0" u="none" strike="noStrike" dirty="0">
                          <a:solidFill>
                            <a:srgbClr val="000000"/>
                          </a:solidFill>
                          <a:effectLst/>
                          <a:latin typeface="Corbel" panose="020B0503020204020204" pitchFamily="34" charset="0"/>
                        </a:rPr>
                        <a:t>Associados, munícipes e demais interessados</a:t>
                      </a:r>
                    </a:p>
                  </a:txBody>
                  <a:tcPr marL="7979" marR="7979" marT="7979" marB="0" anchor="ctr">
                    <a:solidFill>
                      <a:schemeClr val="accent1">
                        <a:lumMod val="60000"/>
                        <a:lumOff val="40000"/>
                      </a:schemeClr>
                    </a:solidFill>
                  </a:tcPr>
                </a:tc>
                <a:tc>
                  <a:txBody>
                    <a:bodyPr/>
                    <a:lstStyle/>
                    <a:p>
                      <a:pPr algn="ctr" rtl="0" fontAlgn="ctr"/>
                      <a:r>
                        <a:rPr lang="pt-BR" sz="1200" u="none" strike="noStrike" dirty="0">
                          <a:effectLst/>
                        </a:rPr>
                        <a:t>Em desenvolvimento</a:t>
                      </a:r>
                      <a:endParaRPr lang="pt-BR" sz="1200" b="0"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extLst>
                  <a:ext uri="{0D108BD9-81ED-4DB2-BD59-A6C34878D82A}">
                    <a16:rowId xmlns:a16="http://schemas.microsoft.com/office/drawing/2014/main" val="10002"/>
                  </a:ext>
                </a:extLst>
              </a:tr>
              <a:tr h="879539">
                <a:tc>
                  <a:txBody>
                    <a:bodyPr/>
                    <a:lstStyle/>
                    <a:p>
                      <a:pPr algn="ctr" rtl="0" fontAlgn="ctr"/>
                      <a:r>
                        <a:rPr lang="pt-BR" sz="1200" u="none" strike="noStrike" dirty="0">
                          <a:effectLst/>
                        </a:rPr>
                        <a:t>Implantação e manejo de Jardim Tropical Sensorial</a:t>
                      </a:r>
                      <a:endParaRPr lang="pt-BR" sz="1200" b="1"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algn="ctr" rtl="0" fontAlgn="ctr"/>
                      <a:r>
                        <a:rPr lang="pt-BR" sz="1200" u="none" strike="noStrike" dirty="0">
                          <a:effectLst/>
                        </a:rPr>
                        <a:t>permanente</a:t>
                      </a:r>
                      <a:endParaRPr lang="pt-BR" sz="1200" b="0"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algn="ctr" rtl="0" fontAlgn="ctr"/>
                      <a:r>
                        <a:rPr lang="pt-BR" sz="1200" u="none" strike="noStrike" dirty="0">
                          <a:effectLst/>
                        </a:rPr>
                        <a:t>2021/2022</a:t>
                      </a:r>
                      <a:endParaRPr lang="pt-BR" sz="1200" b="1"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algn="ctr" rtl="0" fontAlgn="ctr"/>
                      <a:r>
                        <a:rPr lang="pt-BR" sz="1200" u="none" strike="noStrike" dirty="0">
                          <a:effectLst/>
                        </a:rPr>
                        <a:t>Sede da Associação</a:t>
                      </a:r>
                      <a:endParaRPr lang="pt-BR" sz="1200" b="0"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200" b="0" i="0" u="none" strike="noStrike" dirty="0">
                          <a:solidFill>
                            <a:srgbClr val="000000"/>
                          </a:solidFill>
                          <a:effectLst/>
                          <a:latin typeface="Corbel" panose="020B0503020204020204" pitchFamily="34" charset="0"/>
                        </a:rPr>
                        <a:t>Associados, munícipes e demais interessados</a:t>
                      </a:r>
                    </a:p>
                  </a:txBody>
                  <a:tcPr marL="7979" marR="7979" marT="7979" marB="0" anchor="ctr">
                    <a:solidFill>
                      <a:schemeClr val="accent1">
                        <a:lumMod val="60000"/>
                        <a:lumOff val="40000"/>
                      </a:schemeClr>
                    </a:solidFill>
                  </a:tcPr>
                </a:tc>
                <a:tc>
                  <a:txBody>
                    <a:bodyPr/>
                    <a:lstStyle/>
                    <a:p>
                      <a:pPr algn="ctr" rtl="0" fontAlgn="ctr"/>
                      <a:r>
                        <a:rPr lang="pt-BR" sz="1200" u="none" strike="noStrike" dirty="0">
                          <a:effectLst/>
                        </a:rPr>
                        <a:t>Em desenvolvimento e busca de parcerias para ampliação em sua área total</a:t>
                      </a:r>
                      <a:endParaRPr lang="pt-BR" sz="1200" b="0"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extLst>
                  <a:ext uri="{0D108BD9-81ED-4DB2-BD59-A6C34878D82A}">
                    <a16:rowId xmlns:a16="http://schemas.microsoft.com/office/drawing/2014/main" val="10003"/>
                  </a:ext>
                </a:extLst>
              </a:tr>
              <a:tr h="725969">
                <a:tc>
                  <a:txBody>
                    <a:bodyPr/>
                    <a:lstStyle/>
                    <a:p>
                      <a:pPr algn="ctr" rtl="0" fontAlgn="ctr"/>
                      <a:r>
                        <a:rPr lang="pt-BR" sz="1200" u="none" strike="noStrike" dirty="0">
                          <a:effectLst/>
                        </a:rPr>
                        <a:t>Oferecimento de Cursos de Capacitação do Senar para Associados e público em geral</a:t>
                      </a:r>
                      <a:endParaRPr lang="pt-BR" sz="1200" b="1"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algn="ctr" rtl="0" fontAlgn="ctr"/>
                      <a:r>
                        <a:rPr lang="pt-BR" sz="1200" u="none" strike="noStrike" dirty="0">
                          <a:effectLst/>
                        </a:rPr>
                        <a:t>bimestral</a:t>
                      </a:r>
                      <a:endParaRPr lang="pt-BR" sz="1200" b="0"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algn="ctr" rtl="0" fontAlgn="ctr"/>
                      <a:r>
                        <a:rPr lang="pt-BR" sz="1200" u="none" strike="noStrike" dirty="0">
                          <a:effectLst/>
                        </a:rPr>
                        <a:t>2021/2022</a:t>
                      </a:r>
                      <a:endParaRPr lang="pt-BR" sz="1200" b="1"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200" u="none" strike="noStrike" dirty="0">
                          <a:effectLst/>
                        </a:rPr>
                        <a:t>Sede da Associação e instituições parceiras</a:t>
                      </a:r>
                      <a:endParaRPr lang="pt-BR" sz="1200" b="0" i="0" u="none" strike="noStrike" dirty="0">
                        <a:solidFill>
                          <a:srgbClr val="000000"/>
                        </a:solidFill>
                        <a:effectLst/>
                        <a:latin typeface="Corbel" panose="020B0503020204020204" pitchFamily="34" charset="0"/>
                      </a:endParaRPr>
                    </a:p>
                    <a:p>
                      <a:pPr algn="ctr" rtl="0" fontAlgn="ctr"/>
                      <a:endParaRPr lang="pt-BR" sz="1200" b="0"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200" b="0" i="0" u="none" strike="noStrike" dirty="0">
                          <a:solidFill>
                            <a:srgbClr val="000000"/>
                          </a:solidFill>
                          <a:effectLst/>
                          <a:latin typeface="Corbel" panose="020B0503020204020204" pitchFamily="34" charset="0"/>
                        </a:rPr>
                        <a:t>Associados, munícipes e demais interessados</a:t>
                      </a:r>
                    </a:p>
                  </a:txBody>
                  <a:tcPr marL="7979" marR="7979" marT="7979" marB="0" anchor="ctr">
                    <a:solidFill>
                      <a:schemeClr val="accent1">
                        <a:lumMod val="60000"/>
                        <a:lumOff val="40000"/>
                      </a:schemeClr>
                    </a:solidFill>
                  </a:tcPr>
                </a:tc>
                <a:tc>
                  <a:txBody>
                    <a:bodyPr/>
                    <a:lstStyle/>
                    <a:p>
                      <a:pPr algn="ctr" rtl="0" fontAlgn="ctr"/>
                      <a:r>
                        <a:rPr lang="pt-BR" sz="1200" u="none" strike="noStrike" dirty="0">
                          <a:effectLst/>
                        </a:rPr>
                        <a:t>Em desenvolvimento (cursos sobre os temas: turismo rural, cultivo, florestamento e culinária)</a:t>
                      </a:r>
                      <a:endParaRPr lang="pt-BR" sz="1200" b="0"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extLst>
                  <a:ext uri="{0D108BD9-81ED-4DB2-BD59-A6C34878D82A}">
                    <a16:rowId xmlns:a16="http://schemas.microsoft.com/office/drawing/2014/main" val="10004"/>
                  </a:ext>
                </a:extLst>
              </a:tr>
              <a:tr h="432790">
                <a:tc>
                  <a:txBody>
                    <a:bodyPr/>
                    <a:lstStyle/>
                    <a:p>
                      <a:pPr algn="ctr" rtl="0" fontAlgn="ctr"/>
                      <a:r>
                        <a:rPr lang="pt-BR" sz="1200" u="none" strike="noStrike" dirty="0">
                          <a:effectLst/>
                        </a:rPr>
                        <a:t>Atividades pedagógicas com Escolas Estadual e Municipal</a:t>
                      </a:r>
                      <a:endParaRPr lang="pt-BR" sz="1200" b="1" i="0" u="none" strike="noStrike" dirty="0">
                        <a:solidFill>
                          <a:srgbClr val="000000"/>
                        </a:solidFill>
                        <a:effectLst/>
                        <a:latin typeface="Corbel" panose="020B0503020204020204" pitchFamily="34" charset="0"/>
                      </a:endParaRPr>
                    </a:p>
                  </a:txBody>
                  <a:tcPr marL="7549" marR="7549" marT="7549" marB="0" anchor="ctr">
                    <a:solidFill>
                      <a:schemeClr val="accent1">
                        <a:lumMod val="60000"/>
                        <a:lumOff val="40000"/>
                      </a:schemeClr>
                    </a:solidFill>
                  </a:tcPr>
                </a:tc>
                <a:tc>
                  <a:txBody>
                    <a:bodyPr/>
                    <a:lstStyle/>
                    <a:p>
                      <a:pPr algn="ctr" rtl="0" fontAlgn="ctr"/>
                      <a:r>
                        <a:rPr lang="pt-BR" sz="1200" u="none" strike="noStrike" dirty="0">
                          <a:effectLst/>
                        </a:rPr>
                        <a:t>Mensal</a:t>
                      </a:r>
                      <a:endParaRPr lang="pt-BR" sz="1200" b="0" i="0" u="none" strike="noStrike" dirty="0">
                        <a:solidFill>
                          <a:srgbClr val="000000"/>
                        </a:solidFill>
                        <a:effectLst/>
                        <a:latin typeface="Corbel" panose="020B0503020204020204" pitchFamily="34" charset="0"/>
                      </a:endParaRPr>
                    </a:p>
                  </a:txBody>
                  <a:tcPr marL="7549" marR="7549" marT="7549" marB="0" anchor="ctr">
                    <a:solidFill>
                      <a:schemeClr val="accent1">
                        <a:lumMod val="60000"/>
                        <a:lumOff val="40000"/>
                      </a:schemeClr>
                    </a:solidFill>
                  </a:tcPr>
                </a:tc>
                <a:tc>
                  <a:txBody>
                    <a:bodyPr/>
                    <a:lstStyle/>
                    <a:p>
                      <a:pPr algn="ctr" rtl="0" fontAlgn="ctr"/>
                      <a:r>
                        <a:rPr lang="pt-BR" sz="1200" u="none" strike="noStrike" dirty="0">
                          <a:effectLst/>
                        </a:rPr>
                        <a:t>2021</a:t>
                      </a:r>
                      <a:endParaRPr lang="pt-BR" sz="1200" b="1" i="0" u="none" strike="noStrike" dirty="0">
                        <a:solidFill>
                          <a:srgbClr val="000000"/>
                        </a:solidFill>
                        <a:effectLst/>
                        <a:latin typeface="Corbel" panose="020B0503020204020204" pitchFamily="34" charset="0"/>
                      </a:endParaRPr>
                    </a:p>
                  </a:txBody>
                  <a:tcPr marL="7549" marR="7549" marT="7549" marB="0" anchor="ctr">
                    <a:solidFill>
                      <a:schemeClr val="accent1">
                        <a:lumMod val="60000"/>
                        <a:lumOff val="40000"/>
                      </a:schemeClr>
                    </a:solidFill>
                  </a:tcPr>
                </a:tc>
                <a:tc>
                  <a:txBody>
                    <a:bodyPr/>
                    <a:lstStyle/>
                    <a:p>
                      <a:pPr algn="ctr" rtl="0" fontAlgn="ctr"/>
                      <a:r>
                        <a:rPr lang="pt-BR" sz="1200" u="none" strike="noStrike" dirty="0">
                          <a:effectLst/>
                        </a:rPr>
                        <a:t>Sede da Associação</a:t>
                      </a:r>
                      <a:endParaRPr lang="pt-BR" sz="1200" b="0" i="0" u="none" strike="noStrike" dirty="0">
                        <a:solidFill>
                          <a:srgbClr val="000000"/>
                        </a:solidFill>
                        <a:effectLst/>
                        <a:latin typeface="Corbel" panose="020B0503020204020204" pitchFamily="34" charset="0"/>
                      </a:endParaRPr>
                    </a:p>
                  </a:txBody>
                  <a:tcPr marL="7549" marR="7549" marT="7549" marB="0" anchor="ctr">
                    <a:solidFill>
                      <a:schemeClr val="accent1">
                        <a:lumMod val="60000"/>
                        <a:lumOff val="40000"/>
                      </a:schemeClr>
                    </a:solidFill>
                  </a:tcPr>
                </a:tc>
                <a:tc>
                  <a:txBody>
                    <a:bodyPr/>
                    <a:lstStyle/>
                    <a:p>
                      <a:pPr algn="ctr" rtl="0" fontAlgn="ctr"/>
                      <a:r>
                        <a:rPr lang="pt-BR" sz="1200" b="0" i="0" u="none" strike="noStrike" dirty="0">
                          <a:solidFill>
                            <a:srgbClr val="000000"/>
                          </a:solidFill>
                          <a:effectLst/>
                          <a:latin typeface="Corbel" panose="020B0503020204020204" pitchFamily="34" charset="0"/>
                        </a:rPr>
                        <a:t>Estudantes</a:t>
                      </a:r>
                    </a:p>
                  </a:txBody>
                  <a:tcPr marL="7549" marR="7549" marT="7549" marB="0" anchor="ctr">
                    <a:solidFill>
                      <a:schemeClr val="accent1">
                        <a:lumMod val="60000"/>
                        <a:lumOff val="40000"/>
                      </a:schemeClr>
                    </a:solidFill>
                  </a:tcPr>
                </a:tc>
                <a:tc>
                  <a:txBody>
                    <a:bodyPr/>
                    <a:lstStyle/>
                    <a:p>
                      <a:pPr algn="ctr" rtl="0" fontAlgn="ctr"/>
                      <a:r>
                        <a:rPr lang="pt-BR" sz="1200" u="none" strike="noStrike" dirty="0">
                          <a:effectLst/>
                        </a:rPr>
                        <a:t>Em fase de estruturação da sede para poder levar os estudantes até o local</a:t>
                      </a:r>
                      <a:endParaRPr lang="pt-BR" sz="1200" b="0" i="0" u="none" strike="noStrike" dirty="0">
                        <a:solidFill>
                          <a:srgbClr val="000000"/>
                        </a:solidFill>
                        <a:effectLst/>
                        <a:latin typeface="Corbel" panose="020B0503020204020204" pitchFamily="34" charset="0"/>
                      </a:endParaRPr>
                    </a:p>
                  </a:txBody>
                  <a:tcPr marL="7549" marR="7549" marT="7549" marB="0" anchor="ctr">
                    <a:solidFill>
                      <a:schemeClr val="accent1">
                        <a:lumMod val="60000"/>
                        <a:lumOff val="40000"/>
                      </a:schemeClr>
                    </a:solidFill>
                  </a:tcPr>
                </a:tc>
                <a:extLst>
                  <a:ext uri="{0D108BD9-81ED-4DB2-BD59-A6C34878D82A}">
                    <a16:rowId xmlns:a16="http://schemas.microsoft.com/office/drawing/2014/main" val="4038024448"/>
                  </a:ext>
                </a:extLst>
              </a:tr>
              <a:tr h="432790">
                <a:tc>
                  <a:txBody>
                    <a:bodyPr/>
                    <a:lstStyle/>
                    <a:p>
                      <a:pPr algn="ctr" rtl="0" fontAlgn="ctr"/>
                      <a:r>
                        <a:rPr lang="pt-BR" sz="1200" u="none" strike="noStrike" dirty="0">
                          <a:effectLst/>
                        </a:rPr>
                        <a:t>Sistema autônomo de colhe e pague na horta</a:t>
                      </a:r>
                      <a:endParaRPr lang="pt-BR" sz="1200" b="1"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algn="ctr" rtl="0" fontAlgn="ctr"/>
                      <a:r>
                        <a:rPr lang="pt-BR" sz="1200" u="none" strike="noStrike">
                          <a:effectLst/>
                        </a:rPr>
                        <a:t>permanente</a:t>
                      </a:r>
                      <a:endParaRPr lang="pt-BR" sz="1200" b="0" i="0" u="none" strike="noStrike">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algn="ctr" rtl="0" fontAlgn="ctr"/>
                      <a:r>
                        <a:rPr lang="pt-BR" sz="1200" u="none" strike="noStrike" dirty="0">
                          <a:effectLst/>
                        </a:rPr>
                        <a:t>2022</a:t>
                      </a:r>
                      <a:endParaRPr lang="pt-BR" sz="1200" b="1"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algn="ctr" rtl="0" fontAlgn="ctr"/>
                      <a:r>
                        <a:rPr lang="pt-BR" sz="1200" u="none" strike="noStrike" dirty="0">
                          <a:effectLst/>
                        </a:rPr>
                        <a:t>Sede da Associação</a:t>
                      </a:r>
                      <a:endParaRPr lang="pt-BR" sz="1200" b="0"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200" b="0" i="0" u="none" strike="noStrike" dirty="0">
                          <a:solidFill>
                            <a:srgbClr val="000000"/>
                          </a:solidFill>
                          <a:effectLst/>
                          <a:latin typeface="Corbel" panose="020B0503020204020204" pitchFamily="34" charset="0"/>
                        </a:rPr>
                        <a:t>Associados, munícipes e demais interessados</a:t>
                      </a:r>
                    </a:p>
                  </a:txBody>
                  <a:tcPr marL="7979" marR="7979" marT="7979" marB="0" anchor="ctr">
                    <a:solidFill>
                      <a:schemeClr val="accent1">
                        <a:lumMod val="60000"/>
                        <a:lumOff val="40000"/>
                      </a:schemeClr>
                    </a:solidFill>
                  </a:tcPr>
                </a:tc>
                <a:tc>
                  <a:txBody>
                    <a:bodyPr/>
                    <a:lstStyle/>
                    <a:p>
                      <a:pPr algn="ctr" rtl="0" fontAlgn="ctr"/>
                      <a:r>
                        <a:rPr lang="pt-BR" sz="1200" u="none" strike="noStrike" dirty="0">
                          <a:effectLst/>
                        </a:rPr>
                        <a:t>Em desenvolvimento </a:t>
                      </a:r>
                      <a:endParaRPr lang="pt-BR" sz="1200" b="0"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extLst>
                  <a:ext uri="{0D108BD9-81ED-4DB2-BD59-A6C34878D82A}">
                    <a16:rowId xmlns:a16="http://schemas.microsoft.com/office/drawing/2014/main" val="99008354"/>
                  </a:ext>
                </a:extLst>
              </a:tr>
              <a:tr h="432790">
                <a:tc>
                  <a:txBody>
                    <a:bodyPr/>
                    <a:lstStyle/>
                    <a:p>
                      <a:pPr algn="ctr" rtl="0" fontAlgn="ctr"/>
                      <a:r>
                        <a:rPr lang="pt-BR" sz="1200" u="none" strike="noStrike" dirty="0">
                          <a:effectLst/>
                        </a:rPr>
                        <a:t>Evento da Primavera</a:t>
                      </a:r>
                      <a:endParaRPr lang="pt-BR" sz="1200" b="1"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algn="ctr" rtl="0" fontAlgn="ctr"/>
                      <a:r>
                        <a:rPr lang="pt-BR" sz="1200" u="none" strike="noStrike" dirty="0">
                          <a:effectLst/>
                        </a:rPr>
                        <a:t>anual</a:t>
                      </a:r>
                      <a:endParaRPr lang="pt-BR" sz="1200" b="0"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algn="ctr" rtl="0" fontAlgn="ctr"/>
                      <a:r>
                        <a:rPr lang="pt-BR" sz="1200" u="none" strike="noStrike">
                          <a:effectLst/>
                        </a:rPr>
                        <a:t>2022</a:t>
                      </a:r>
                      <a:endParaRPr lang="pt-BR" sz="1200" b="1" i="0" u="none" strike="noStrike">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algn="ctr" rtl="0" fontAlgn="ctr"/>
                      <a:r>
                        <a:rPr lang="pt-BR" sz="1200" u="none" strike="noStrike" dirty="0">
                          <a:effectLst/>
                        </a:rPr>
                        <a:t>Sede da Associação</a:t>
                      </a:r>
                      <a:endParaRPr lang="pt-BR" sz="1200" b="0"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200" b="0" i="0" u="none" strike="noStrike" dirty="0">
                          <a:solidFill>
                            <a:srgbClr val="000000"/>
                          </a:solidFill>
                          <a:effectLst/>
                          <a:latin typeface="Corbel" panose="020B0503020204020204" pitchFamily="34" charset="0"/>
                        </a:rPr>
                        <a:t>Associados, munícipes e demais interessados</a:t>
                      </a:r>
                    </a:p>
                  </a:txBody>
                  <a:tcPr marL="7979" marR="7979" marT="7979" marB="0" anchor="ctr">
                    <a:solidFill>
                      <a:schemeClr val="accent1">
                        <a:lumMod val="60000"/>
                        <a:lumOff val="40000"/>
                      </a:schemeClr>
                    </a:solidFill>
                  </a:tcPr>
                </a:tc>
                <a:tc>
                  <a:txBody>
                    <a:bodyPr/>
                    <a:lstStyle/>
                    <a:p>
                      <a:pPr algn="ctr" rtl="0" fontAlgn="ctr"/>
                      <a:r>
                        <a:rPr lang="pt-BR" sz="1200" u="none" strike="noStrike" baseline="0" dirty="0">
                          <a:effectLst/>
                        </a:rPr>
                        <a:t>Plantio da 1ª. Fase das Árvores do Jardim Tropical</a:t>
                      </a:r>
                      <a:endParaRPr lang="pt-BR" sz="1200" b="0"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extLst>
                  <a:ext uri="{0D108BD9-81ED-4DB2-BD59-A6C34878D82A}">
                    <a16:rowId xmlns:a16="http://schemas.microsoft.com/office/drawing/2014/main" val="10005"/>
                  </a:ext>
                </a:extLst>
              </a:tr>
              <a:tr h="586359">
                <a:tc>
                  <a:txBody>
                    <a:bodyPr/>
                    <a:lstStyle/>
                    <a:p>
                      <a:pPr algn="ctr" rtl="0" fontAlgn="ctr"/>
                      <a:r>
                        <a:rPr lang="pt-BR" sz="1200" u="none" strike="noStrike" dirty="0" err="1">
                          <a:effectLst/>
                        </a:rPr>
                        <a:t>Meliponário</a:t>
                      </a:r>
                      <a:r>
                        <a:rPr lang="pt-BR" sz="1200" u="none" strike="noStrike" dirty="0">
                          <a:effectLst/>
                        </a:rPr>
                        <a:t> pedagógico</a:t>
                      </a:r>
                      <a:endParaRPr lang="pt-BR" sz="1200" b="1"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algn="ctr" rtl="0" fontAlgn="ctr"/>
                      <a:r>
                        <a:rPr lang="pt-BR" sz="1200" u="none" strike="noStrike" dirty="0">
                          <a:effectLst/>
                        </a:rPr>
                        <a:t>permanente</a:t>
                      </a:r>
                      <a:endParaRPr lang="pt-BR" sz="1200" b="0"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algn="ctr" rtl="0" fontAlgn="ctr"/>
                      <a:r>
                        <a:rPr lang="pt-BR" sz="1200" u="none" strike="noStrike">
                          <a:effectLst/>
                        </a:rPr>
                        <a:t>2022</a:t>
                      </a:r>
                      <a:endParaRPr lang="pt-BR" sz="1200" b="1" i="0" u="none" strike="noStrike">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200" u="none" strike="noStrike" dirty="0">
                          <a:effectLst/>
                        </a:rPr>
                        <a:t>Sede da Associação e instituição parceira</a:t>
                      </a:r>
                      <a:endParaRPr lang="pt-BR" sz="1200" b="0"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200" b="0" i="0" u="none" strike="noStrike" dirty="0">
                          <a:solidFill>
                            <a:srgbClr val="000000"/>
                          </a:solidFill>
                          <a:effectLst/>
                          <a:latin typeface="Corbel" panose="020B0503020204020204" pitchFamily="34" charset="0"/>
                        </a:rPr>
                        <a:t>Associados, munícipes e demais interessados</a:t>
                      </a:r>
                    </a:p>
                  </a:txBody>
                  <a:tcPr marL="7979" marR="7979" marT="7979" marB="0" anchor="ctr">
                    <a:solidFill>
                      <a:schemeClr val="accent1">
                        <a:lumMod val="60000"/>
                        <a:lumOff val="40000"/>
                      </a:schemeClr>
                    </a:solidFill>
                  </a:tcPr>
                </a:tc>
                <a:tc>
                  <a:txBody>
                    <a:bodyPr/>
                    <a:lstStyle/>
                    <a:p>
                      <a:pPr algn="ctr" rtl="0" fontAlgn="ctr"/>
                      <a:r>
                        <a:rPr lang="pt-BR" sz="1200" u="none" strike="noStrike" dirty="0">
                          <a:effectLst/>
                        </a:rPr>
                        <a:t>Oficina e implantação em parceria com a Chácara Alternativa</a:t>
                      </a:r>
                      <a:endParaRPr lang="pt-BR" sz="1200" b="0"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extLst>
                  <a:ext uri="{0D108BD9-81ED-4DB2-BD59-A6C34878D82A}">
                    <a16:rowId xmlns:a16="http://schemas.microsoft.com/office/drawing/2014/main" val="10006"/>
                  </a:ext>
                </a:extLst>
              </a:tr>
              <a:tr h="586359">
                <a:tc>
                  <a:txBody>
                    <a:bodyPr/>
                    <a:lstStyle/>
                    <a:p>
                      <a:pPr algn="ctr" rtl="0" fontAlgn="ctr"/>
                      <a:r>
                        <a:rPr lang="pt-BR" sz="1200" u="none" strike="noStrike" dirty="0" err="1">
                          <a:effectLst/>
                        </a:rPr>
                        <a:t>Aquaponia</a:t>
                      </a:r>
                      <a:r>
                        <a:rPr lang="pt-BR" sz="1200" u="none" strike="noStrike" dirty="0">
                          <a:effectLst/>
                        </a:rPr>
                        <a:t> pedagógica</a:t>
                      </a:r>
                      <a:endParaRPr lang="pt-BR" sz="1200" b="1"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algn="ctr" rtl="0" fontAlgn="ctr"/>
                      <a:r>
                        <a:rPr lang="pt-BR" sz="1200" u="none" strike="noStrike" dirty="0">
                          <a:effectLst/>
                        </a:rPr>
                        <a:t>permanente</a:t>
                      </a:r>
                      <a:endParaRPr lang="pt-BR" sz="1200" b="0"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algn="ctr" rtl="0" fontAlgn="ctr"/>
                      <a:r>
                        <a:rPr lang="pt-BR" sz="1200" u="none" strike="noStrike" dirty="0">
                          <a:effectLst/>
                        </a:rPr>
                        <a:t>2022</a:t>
                      </a:r>
                      <a:endParaRPr lang="pt-BR" sz="1200" b="1"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200" u="none" strike="noStrike" dirty="0">
                          <a:effectLst/>
                        </a:rPr>
                        <a:t>Sede da Associação e instituição parceira</a:t>
                      </a:r>
                      <a:endParaRPr lang="pt-BR" sz="1200" b="0"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200" b="0" i="0" u="none" strike="noStrike" dirty="0">
                          <a:solidFill>
                            <a:srgbClr val="000000"/>
                          </a:solidFill>
                          <a:effectLst/>
                          <a:latin typeface="Corbel" panose="020B0503020204020204" pitchFamily="34" charset="0"/>
                        </a:rPr>
                        <a:t>Associados, munícipes e demais interessados</a:t>
                      </a:r>
                    </a:p>
                  </a:txBody>
                  <a:tcPr marL="7979" marR="7979" marT="7979" marB="0" anchor="ctr">
                    <a:solidFill>
                      <a:schemeClr val="accent1">
                        <a:lumMod val="60000"/>
                        <a:lumOff val="40000"/>
                      </a:schemeClr>
                    </a:solidFill>
                  </a:tcPr>
                </a:tc>
                <a:tc>
                  <a:txBody>
                    <a:bodyPr/>
                    <a:lstStyle/>
                    <a:p>
                      <a:pPr algn="ctr" rtl="0" fontAlgn="ctr"/>
                      <a:r>
                        <a:rPr lang="pt-BR" sz="1200" u="none" strike="noStrike" dirty="0">
                          <a:effectLst/>
                        </a:rPr>
                        <a:t>Oficina e implantação em parceria com a Chácara Alternativa</a:t>
                      </a:r>
                      <a:endParaRPr lang="pt-BR" sz="1200" b="0" i="0" u="none" strike="noStrike" dirty="0">
                        <a:solidFill>
                          <a:srgbClr val="000000"/>
                        </a:solidFill>
                        <a:effectLst/>
                        <a:latin typeface="Corbel" panose="020B0503020204020204" pitchFamily="34" charset="0"/>
                      </a:endParaRPr>
                    </a:p>
                  </a:txBody>
                  <a:tcPr marL="7979" marR="7979" marT="7979" marB="0" anchor="ctr">
                    <a:solidFill>
                      <a:schemeClr val="accent1">
                        <a:lumMod val="60000"/>
                        <a:lumOff val="40000"/>
                      </a:schemeClr>
                    </a:solidFill>
                  </a:tcPr>
                </a:tc>
                <a:extLst>
                  <a:ext uri="{0D108BD9-81ED-4DB2-BD59-A6C34878D82A}">
                    <a16:rowId xmlns:a16="http://schemas.microsoft.com/office/drawing/2014/main" val="10007"/>
                  </a:ext>
                </a:extLst>
              </a:tr>
            </a:tbl>
          </a:graphicData>
        </a:graphic>
      </p:graphicFrame>
      <p:pic>
        <p:nvPicPr>
          <p:cNvPr id="8" name="Imagem 7"/>
          <p:cNvPicPr>
            <a:picLocks noChangeAspect="1"/>
          </p:cNvPicPr>
          <p:nvPr/>
        </p:nvPicPr>
        <p:blipFill rotWithShape="1">
          <a:blip r:embed="rId3">
            <a:clrChange>
              <a:clrFrom>
                <a:srgbClr val="FFFFFF"/>
              </a:clrFrom>
              <a:clrTo>
                <a:srgbClr val="FFFFFF">
                  <a:alpha val="0"/>
                </a:srgbClr>
              </a:clrTo>
            </a:clrChange>
          </a:blip>
          <a:srcRect l="33695" t="20171" r="54445" b="65194"/>
          <a:stretch/>
        </p:blipFill>
        <p:spPr>
          <a:xfrm>
            <a:off x="11143280" y="6182272"/>
            <a:ext cx="575299" cy="443695"/>
          </a:xfrm>
          <a:prstGeom prst="rect">
            <a:avLst/>
          </a:prstGeom>
        </p:spPr>
      </p:pic>
    </p:spTree>
    <p:extLst>
      <p:ext uri="{BB962C8B-B14F-4D97-AF65-F5344CB8AC3E}">
        <p14:creationId xmlns:p14="http://schemas.microsoft.com/office/powerpoint/2010/main" val="3380975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665106" y="635994"/>
            <a:ext cx="10931109" cy="650065"/>
          </a:xfrm>
        </p:spPr>
        <p:txBody>
          <a:bodyPr rtlCol="0">
            <a:normAutofit fontScale="90000"/>
          </a:bodyPr>
          <a:lstStyle/>
          <a:p>
            <a:pPr algn="ctr"/>
            <a:r>
              <a:rPr lang="pt-BR" sz="6100" b="1" dirty="0">
                <a:solidFill>
                  <a:srgbClr val="00B050"/>
                </a:solidFill>
                <a:effectLst>
                  <a:outerShdw blurRad="38100" dist="38100" dir="2700000" algn="tl">
                    <a:srgbClr val="000000">
                      <a:alpha val="43137"/>
                    </a:srgbClr>
                  </a:outerShdw>
                </a:effectLst>
              </a:rPr>
              <a:t>2022</a:t>
            </a:r>
            <a:r>
              <a:rPr lang="pt-BR" sz="6000" b="1" dirty="0">
                <a:solidFill>
                  <a:schemeClr val="accent2">
                    <a:lumMod val="75000"/>
                  </a:schemeClr>
                </a:solidFill>
                <a:effectLst>
                  <a:outerShdw blurRad="38100" dist="38100" dir="2700000" algn="tl">
                    <a:srgbClr val="000000">
                      <a:alpha val="43137"/>
                    </a:srgbClr>
                  </a:outerShdw>
                </a:effectLst>
              </a:rPr>
              <a:t> </a:t>
            </a:r>
            <a:r>
              <a:rPr lang="pt-BR" b="1" dirty="0">
                <a:solidFill>
                  <a:schemeClr val="accent2">
                    <a:lumMod val="75000"/>
                  </a:schemeClr>
                </a:solidFill>
                <a:effectLst>
                  <a:outerShdw blurRad="38100" dist="38100" dir="2700000" algn="tl">
                    <a:srgbClr val="000000">
                      <a:alpha val="43137"/>
                    </a:srgbClr>
                  </a:outerShdw>
                </a:effectLst>
              </a:rPr>
              <a:t>:</a:t>
            </a:r>
            <a:r>
              <a:rPr lang="pt-BR" sz="6100" b="1" dirty="0">
                <a:solidFill>
                  <a:srgbClr val="00B050"/>
                </a:solidFill>
                <a:effectLst>
                  <a:outerShdw blurRad="38100" dist="38100" dir="2700000" algn="tl">
                    <a:srgbClr val="000000">
                      <a:alpha val="43137"/>
                    </a:srgbClr>
                  </a:outerShdw>
                </a:effectLst>
              </a:rPr>
              <a:t> </a:t>
            </a:r>
            <a:r>
              <a:rPr lang="pt-BR" b="1" dirty="0">
                <a:solidFill>
                  <a:schemeClr val="tx1"/>
                </a:solidFill>
                <a:effectLst>
                  <a:outerShdw blurRad="38100" dist="38100" dir="2700000" algn="tl">
                    <a:srgbClr val="000000">
                      <a:alpha val="43137"/>
                    </a:srgbClr>
                  </a:outerShdw>
                </a:effectLst>
              </a:rPr>
              <a:t>Algumas de nossas atividades neste ano</a:t>
            </a:r>
            <a:endParaRPr lang="pt-BR"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pic>
        <p:nvPicPr>
          <p:cNvPr id="8" name="Imagem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7569" y="2282252"/>
            <a:ext cx="3759664" cy="2114811"/>
          </a:xfrm>
          <a:prstGeom prst="rect">
            <a:avLst/>
          </a:prstGeom>
          <a:ln w="57150">
            <a:solidFill>
              <a:schemeClr val="accent1">
                <a:lumMod val="60000"/>
                <a:lumOff val="40000"/>
              </a:schemeClr>
            </a:solidFill>
          </a:ln>
        </p:spPr>
      </p:pic>
      <p:sp>
        <p:nvSpPr>
          <p:cNvPr id="22" name="Retângulo 21"/>
          <p:cNvSpPr/>
          <p:nvPr/>
        </p:nvSpPr>
        <p:spPr>
          <a:xfrm>
            <a:off x="516835" y="5393256"/>
            <a:ext cx="11079380" cy="307777"/>
          </a:xfrm>
          <a:prstGeom prst="rect">
            <a:avLst/>
          </a:prstGeom>
        </p:spPr>
        <p:txBody>
          <a:bodyPr wrap="square">
            <a:spAutoFit/>
          </a:bodyPr>
          <a:lstStyle/>
          <a:p>
            <a:pPr algn="ctr"/>
            <a:r>
              <a:rPr lang="pt-BR" sz="1400" b="1" dirty="0"/>
              <a:t>Vivências formativas sobre a implantação e o manejo de hortas urbanas e Jardim sensorial, realizadas na sede da Associação.</a:t>
            </a:r>
          </a:p>
        </p:txBody>
      </p:sp>
      <p:pic>
        <p:nvPicPr>
          <p:cNvPr id="9" name="Image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5106" y="1999229"/>
            <a:ext cx="3565669" cy="2680855"/>
          </a:xfrm>
          <a:prstGeom prst="rect">
            <a:avLst/>
          </a:prstGeom>
          <a:ln w="57150">
            <a:solidFill>
              <a:schemeClr val="accent1">
                <a:lumMod val="60000"/>
                <a:lumOff val="40000"/>
              </a:schemeClr>
            </a:solidFill>
          </a:ln>
        </p:spPr>
      </p:pic>
      <p:pic>
        <p:nvPicPr>
          <p:cNvPr id="10" name="Imagem 9">
            <a:extLst>
              <a:ext uri="{FF2B5EF4-FFF2-40B4-BE49-F238E27FC236}">
                <a16:creationId xmlns:a16="http://schemas.microsoft.com/office/drawing/2014/main" id="{65494821-9382-4E54-BDED-2A4C58ADA0F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34693"/>
          <a:stretch/>
        </p:blipFill>
        <p:spPr>
          <a:xfrm>
            <a:off x="9245141" y="1545077"/>
            <a:ext cx="2351074" cy="3600000"/>
          </a:xfrm>
          <a:prstGeom prst="rect">
            <a:avLst/>
          </a:prstGeom>
          <a:ln w="57150">
            <a:solidFill>
              <a:schemeClr val="accent1">
                <a:lumMod val="60000"/>
                <a:lumOff val="40000"/>
              </a:schemeClr>
            </a:solidFill>
          </a:ln>
        </p:spPr>
      </p:pic>
      <p:pic>
        <p:nvPicPr>
          <p:cNvPr id="12" name="Imagem 11"/>
          <p:cNvPicPr>
            <a:picLocks noChangeAspect="1"/>
          </p:cNvPicPr>
          <p:nvPr/>
        </p:nvPicPr>
        <p:blipFill rotWithShape="1">
          <a:blip r:embed="rId6">
            <a:clrChange>
              <a:clrFrom>
                <a:srgbClr val="FFFFFF"/>
              </a:clrFrom>
              <a:clrTo>
                <a:srgbClr val="FFFFFF">
                  <a:alpha val="0"/>
                </a:srgbClr>
              </a:clrTo>
            </a:clrChange>
          </a:blip>
          <a:srcRect l="33695" t="20171" r="54445" b="65194"/>
          <a:stretch/>
        </p:blipFill>
        <p:spPr>
          <a:xfrm rot="872015">
            <a:off x="10874944" y="5524581"/>
            <a:ext cx="799605" cy="616689"/>
          </a:xfrm>
          <a:prstGeom prst="rect">
            <a:avLst/>
          </a:prstGeom>
        </p:spPr>
      </p:pic>
    </p:spTree>
    <p:extLst>
      <p:ext uri="{BB962C8B-B14F-4D97-AF65-F5344CB8AC3E}">
        <p14:creationId xmlns:p14="http://schemas.microsoft.com/office/powerpoint/2010/main" val="1386679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665106" y="635994"/>
            <a:ext cx="10931109" cy="650065"/>
          </a:xfrm>
        </p:spPr>
        <p:txBody>
          <a:bodyPr rtlCol="0">
            <a:normAutofit fontScale="90000"/>
          </a:bodyPr>
          <a:lstStyle/>
          <a:p>
            <a:pPr algn="ctr"/>
            <a:r>
              <a:rPr lang="pt-BR" sz="6100" b="1" dirty="0">
                <a:solidFill>
                  <a:srgbClr val="00B050"/>
                </a:solidFill>
                <a:effectLst>
                  <a:outerShdw blurRad="38100" dist="38100" dir="2700000" algn="tl">
                    <a:srgbClr val="000000">
                      <a:alpha val="43137"/>
                    </a:srgbClr>
                  </a:outerShdw>
                </a:effectLst>
              </a:rPr>
              <a:t>2022</a:t>
            </a:r>
            <a:r>
              <a:rPr lang="pt-BR" sz="6000" b="1" dirty="0">
                <a:solidFill>
                  <a:schemeClr val="accent2">
                    <a:lumMod val="75000"/>
                  </a:schemeClr>
                </a:solidFill>
                <a:effectLst>
                  <a:outerShdw blurRad="38100" dist="38100" dir="2700000" algn="tl">
                    <a:srgbClr val="000000">
                      <a:alpha val="43137"/>
                    </a:srgbClr>
                  </a:outerShdw>
                </a:effectLst>
              </a:rPr>
              <a:t> </a:t>
            </a:r>
            <a:r>
              <a:rPr lang="pt-BR" b="1" dirty="0">
                <a:solidFill>
                  <a:schemeClr val="accent2">
                    <a:lumMod val="75000"/>
                  </a:schemeClr>
                </a:solidFill>
                <a:effectLst>
                  <a:outerShdw blurRad="38100" dist="38100" dir="2700000" algn="tl">
                    <a:srgbClr val="000000">
                      <a:alpha val="43137"/>
                    </a:srgbClr>
                  </a:outerShdw>
                </a:effectLst>
              </a:rPr>
              <a:t>:</a:t>
            </a:r>
            <a:r>
              <a:rPr lang="pt-BR" sz="6100" b="1" dirty="0">
                <a:solidFill>
                  <a:srgbClr val="00B050"/>
                </a:solidFill>
                <a:effectLst>
                  <a:outerShdw blurRad="38100" dist="38100" dir="2700000" algn="tl">
                    <a:srgbClr val="000000">
                      <a:alpha val="43137"/>
                    </a:srgbClr>
                  </a:outerShdw>
                </a:effectLst>
              </a:rPr>
              <a:t> </a:t>
            </a:r>
            <a:r>
              <a:rPr lang="pt-BR" b="1" dirty="0">
                <a:solidFill>
                  <a:schemeClr val="tx1"/>
                </a:solidFill>
                <a:effectLst>
                  <a:outerShdw blurRad="38100" dist="38100" dir="2700000" algn="tl">
                    <a:srgbClr val="000000">
                      <a:alpha val="43137"/>
                    </a:srgbClr>
                  </a:outerShdw>
                </a:effectLst>
              </a:rPr>
              <a:t>Algumas de nossas atividades neste ano</a:t>
            </a:r>
            <a:endParaRPr lang="pt-BR"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pic>
        <p:nvPicPr>
          <p:cNvPr id="17" name="Imagem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106" y="1810002"/>
            <a:ext cx="3077830" cy="2308373"/>
          </a:xfrm>
          <a:prstGeom prst="rect">
            <a:avLst/>
          </a:prstGeom>
          <a:ln w="57150">
            <a:solidFill>
              <a:schemeClr val="accent1"/>
            </a:solidFill>
          </a:ln>
        </p:spPr>
      </p:pic>
      <p:sp>
        <p:nvSpPr>
          <p:cNvPr id="28" name="Retângulo 27"/>
          <p:cNvSpPr/>
          <p:nvPr/>
        </p:nvSpPr>
        <p:spPr>
          <a:xfrm>
            <a:off x="297333" y="4508305"/>
            <a:ext cx="3813375" cy="738664"/>
          </a:xfrm>
          <a:prstGeom prst="rect">
            <a:avLst/>
          </a:prstGeom>
        </p:spPr>
        <p:txBody>
          <a:bodyPr wrap="square">
            <a:spAutoFit/>
          </a:bodyPr>
          <a:lstStyle/>
          <a:p>
            <a:pPr algn="ctr"/>
            <a:r>
              <a:rPr lang="pt-BR" sz="1400" b="1" dirty="0"/>
              <a:t>Curso de Turismo Rural Pedagógico, realizado pela Associação, em Parceria com o Senar – Serviço Nacional de Aprendizagem Rural</a:t>
            </a:r>
          </a:p>
        </p:txBody>
      </p:sp>
      <p:pic>
        <p:nvPicPr>
          <p:cNvPr id="1026" name="Picture 2" descr="https://pps.whatsapp.net/v/t61.24694-24/161745554_985172218862809_6118731248464024308_n.jpg?ccb=11-4&amp;oh=6b413c567902fae9d9ba1a7b7b420dbf&amp;oe=62D85B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6290" y="1810002"/>
            <a:ext cx="2351369" cy="2351369"/>
          </a:xfrm>
          <a:prstGeom prst="rect">
            <a:avLst/>
          </a:prstGeom>
          <a:noFill/>
          <a:ln w="57150">
            <a:solidFill>
              <a:schemeClr val="accent1">
                <a:lumMod val="60000"/>
                <a:lumOff val="40000"/>
              </a:schemeClr>
            </a:solidFill>
          </a:ln>
          <a:extLst>
            <a:ext uri="{909E8E84-426E-40DD-AFC4-6F175D3DCCD1}">
              <a14:hiddenFill xmlns:a14="http://schemas.microsoft.com/office/drawing/2010/main">
                <a:solidFill>
                  <a:srgbClr val="FFFFFF"/>
                </a:solidFill>
              </a14:hiddenFill>
            </a:ext>
          </a:extLst>
        </p:spPr>
      </p:pic>
      <p:sp>
        <p:nvSpPr>
          <p:cNvPr id="10" name="Retângulo 9"/>
          <p:cNvSpPr/>
          <p:nvPr/>
        </p:nvSpPr>
        <p:spPr>
          <a:xfrm>
            <a:off x="3835286" y="4508305"/>
            <a:ext cx="3813375" cy="738664"/>
          </a:xfrm>
          <a:prstGeom prst="rect">
            <a:avLst/>
          </a:prstGeom>
        </p:spPr>
        <p:txBody>
          <a:bodyPr wrap="square">
            <a:spAutoFit/>
          </a:bodyPr>
          <a:lstStyle/>
          <a:p>
            <a:pPr algn="ctr"/>
            <a:r>
              <a:rPr lang="pt-BR" sz="1400" b="1" dirty="0"/>
              <a:t>Representação da Associação</a:t>
            </a:r>
          </a:p>
          <a:p>
            <a:pPr algn="ctr"/>
            <a:r>
              <a:rPr lang="pt-BR" sz="1400" b="1" dirty="0"/>
              <a:t>no Conselho Municipal de</a:t>
            </a:r>
          </a:p>
          <a:p>
            <a:pPr algn="ctr"/>
            <a:r>
              <a:rPr lang="pt-BR" sz="1400" b="1" dirty="0"/>
              <a:t>Meio Ambiente</a:t>
            </a:r>
          </a:p>
        </p:txBody>
      </p:sp>
      <p:sp>
        <p:nvSpPr>
          <p:cNvPr id="3" name="Retângulo 2"/>
          <p:cNvSpPr/>
          <p:nvPr/>
        </p:nvSpPr>
        <p:spPr>
          <a:xfrm>
            <a:off x="7601803" y="4461872"/>
            <a:ext cx="3994412" cy="523220"/>
          </a:xfrm>
          <a:prstGeom prst="rect">
            <a:avLst/>
          </a:prstGeom>
        </p:spPr>
        <p:txBody>
          <a:bodyPr wrap="square">
            <a:spAutoFit/>
          </a:bodyPr>
          <a:lstStyle/>
          <a:p>
            <a:pPr algn="ctr"/>
            <a:r>
              <a:rPr lang="pt-BR" sz="1400" b="1" dirty="0"/>
              <a:t>Vivência coletiva de implantação de horta urbana na sede da Associação Plantando sonhos</a:t>
            </a:r>
          </a:p>
        </p:txBody>
      </p:sp>
      <p:pic>
        <p:nvPicPr>
          <p:cNvPr id="13" name="Imagem 12">
            <a:extLst>
              <a:ext uri="{FF2B5EF4-FFF2-40B4-BE49-F238E27FC236}">
                <a16:creationId xmlns:a16="http://schemas.microsoft.com/office/drawing/2014/main" id="{70352E3B-5002-4675-87FF-05B31928A0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01803" y="1821774"/>
            <a:ext cx="4082846" cy="2296601"/>
          </a:xfrm>
          <a:prstGeom prst="rect">
            <a:avLst/>
          </a:prstGeom>
          <a:ln w="57150">
            <a:solidFill>
              <a:schemeClr val="accent1">
                <a:lumMod val="60000"/>
                <a:lumOff val="40000"/>
              </a:schemeClr>
            </a:solidFill>
          </a:ln>
        </p:spPr>
      </p:pic>
      <p:pic>
        <p:nvPicPr>
          <p:cNvPr id="12" name="Imagem 11"/>
          <p:cNvPicPr>
            <a:picLocks noChangeAspect="1"/>
          </p:cNvPicPr>
          <p:nvPr/>
        </p:nvPicPr>
        <p:blipFill rotWithShape="1">
          <a:blip r:embed="rId6">
            <a:clrChange>
              <a:clrFrom>
                <a:srgbClr val="FFFFFF"/>
              </a:clrFrom>
              <a:clrTo>
                <a:srgbClr val="FFFFFF">
                  <a:alpha val="0"/>
                </a:srgbClr>
              </a:clrTo>
            </a:clrChange>
          </a:blip>
          <a:srcRect l="33695" t="20171" r="54445" b="65194"/>
          <a:stretch/>
        </p:blipFill>
        <p:spPr>
          <a:xfrm rot="344635">
            <a:off x="10562174" y="5702908"/>
            <a:ext cx="971633" cy="749364"/>
          </a:xfrm>
          <a:prstGeom prst="rect">
            <a:avLst/>
          </a:prstGeom>
        </p:spPr>
      </p:pic>
    </p:spTree>
    <p:extLst>
      <p:ext uri="{BB962C8B-B14F-4D97-AF65-F5344CB8AC3E}">
        <p14:creationId xmlns:p14="http://schemas.microsoft.com/office/powerpoint/2010/main" val="59532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665106" y="635994"/>
            <a:ext cx="10931109" cy="650065"/>
          </a:xfrm>
        </p:spPr>
        <p:txBody>
          <a:bodyPr rtlCol="0">
            <a:normAutofit fontScale="90000"/>
          </a:bodyPr>
          <a:lstStyle/>
          <a:p>
            <a:pPr algn="ctr"/>
            <a:r>
              <a:rPr lang="pt-BR" sz="6100" b="1" dirty="0">
                <a:solidFill>
                  <a:srgbClr val="00B050"/>
                </a:solidFill>
                <a:effectLst>
                  <a:outerShdw blurRad="38100" dist="38100" dir="2700000" algn="tl">
                    <a:srgbClr val="000000">
                      <a:alpha val="43137"/>
                    </a:srgbClr>
                  </a:outerShdw>
                </a:effectLst>
              </a:rPr>
              <a:t>2022</a:t>
            </a:r>
            <a:r>
              <a:rPr lang="pt-BR" sz="6000" b="1" dirty="0">
                <a:solidFill>
                  <a:schemeClr val="accent2">
                    <a:lumMod val="75000"/>
                  </a:schemeClr>
                </a:solidFill>
                <a:effectLst>
                  <a:outerShdw blurRad="38100" dist="38100" dir="2700000" algn="tl">
                    <a:srgbClr val="000000">
                      <a:alpha val="43137"/>
                    </a:srgbClr>
                  </a:outerShdw>
                </a:effectLst>
              </a:rPr>
              <a:t> </a:t>
            </a:r>
            <a:r>
              <a:rPr lang="pt-BR" b="1" dirty="0">
                <a:solidFill>
                  <a:schemeClr val="accent2">
                    <a:lumMod val="75000"/>
                  </a:schemeClr>
                </a:solidFill>
                <a:effectLst>
                  <a:outerShdw blurRad="38100" dist="38100" dir="2700000" algn="tl">
                    <a:srgbClr val="000000">
                      <a:alpha val="43137"/>
                    </a:srgbClr>
                  </a:outerShdw>
                </a:effectLst>
              </a:rPr>
              <a:t>:</a:t>
            </a:r>
            <a:r>
              <a:rPr lang="pt-BR" sz="6100" b="1" dirty="0">
                <a:solidFill>
                  <a:srgbClr val="00B050"/>
                </a:solidFill>
                <a:effectLst>
                  <a:outerShdw blurRad="38100" dist="38100" dir="2700000" algn="tl">
                    <a:srgbClr val="000000">
                      <a:alpha val="43137"/>
                    </a:srgbClr>
                  </a:outerShdw>
                </a:effectLst>
              </a:rPr>
              <a:t> </a:t>
            </a:r>
            <a:r>
              <a:rPr lang="pt-BR" b="1" dirty="0">
                <a:solidFill>
                  <a:schemeClr val="tx1"/>
                </a:solidFill>
                <a:effectLst>
                  <a:outerShdw blurRad="38100" dist="38100" dir="2700000" algn="tl">
                    <a:srgbClr val="000000">
                      <a:alpha val="43137"/>
                    </a:srgbClr>
                  </a:outerShdw>
                </a:effectLst>
              </a:rPr>
              <a:t>Algumas de nossas atividades neste ano</a:t>
            </a:r>
            <a:endParaRPr lang="pt-BR"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pic>
        <p:nvPicPr>
          <p:cNvPr id="9" name="Imagem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476" y="1743942"/>
            <a:ext cx="4201213" cy="3147020"/>
          </a:xfrm>
          <a:prstGeom prst="rect">
            <a:avLst/>
          </a:prstGeom>
          <a:ln w="57150">
            <a:solidFill>
              <a:schemeClr val="accent1"/>
            </a:solidFill>
          </a:ln>
        </p:spPr>
      </p:pic>
      <p:sp>
        <p:nvSpPr>
          <p:cNvPr id="26" name="Retângulo 25"/>
          <p:cNvSpPr/>
          <p:nvPr/>
        </p:nvSpPr>
        <p:spPr>
          <a:xfrm>
            <a:off x="665106" y="5136589"/>
            <a:ext cx="3813375" cy="307777"/>
          </a:xfrm>
          <a:prstGeom prst="rect">
            <a:avLst/>
          </a:prstGeom>
        </p:spPr>
        <p:txBody>
          <a:bodyPr wrap="square">
            <a:spAutoFit/>
          </a:bodyPr>
          <a:lstStyle/>
          <a:p>
            <a:pPr algn="ctr"/>
            <a:r>
              <a:rPr lang="pt-BR" sz="1400" b="1" dirty="0"/>
              <a:t>Reunião ordinária anual 2022</a:t>
            </a:r>
          </a:p>
        </p:txBody>
      </p:sp>
      <p:sp>
        <p:nvSpPr>
          <p:cNvPr id="27" name="Retângulo 26"/>
          <p:cNvSpPr/>
          <p:nvPr/>
        </p:nvSpPr>
        <p:spPr>
          <a:xfrm>
            <a:off x="7055069" y="4965221"/>
            <a:ext cx="4196027" cy="738664"/>
          </a:xfrm>
          <a:prstGeom prst="rect">
            <a:avLst/>
          </a:prstGeom>
        </p:spPr>
        <p:txBody>
          <a:bodyPr wrap="square">
            <a:spAutoFit/>
          </a:bodyPr>
          <a:lstStyle/>
          <a:p>
            <a:pPr algn="ctr"/>
            <a:r>
              <a:rPr lang="pt-BR" sz="1400" b="1" dirty="0"/>
              <a:t>Oficina de culinária afetiva para auxilio </a:t>
            </a:r>
          </a:p>
          <a:p>
            <a:pPr algn="ctr"/>
            <a:r>
              <a:rPr lang="pt-BR" sz="1400" b="1" dirty="0"/>
              <a:t>na renda familiar dos Associados</a:t>
            </a:r>
          </a:p>
          <a:p>
            <a:pPr algn="ctr"/>
            <a:r>
              <a:rPr lang="pt-BR" sz="1400" b="1" dirty="0"/>
              <a:t>Através da Feirinha do Produtor</a:t>
            </a:r>
          </a:p>
        </p:txBody>
      </p:sp>
      <p:pic>
        <p:nvPicPr>
          <p:cNvPr id="12" name="Imagem 11">
            <a:extLst>
              <a:ext uri="{FF2B5EF4-FFF2-40B4-BE49-F238E27FC236}">
                <a16:creationId xmlns:a16="http://schemas.microsoft.com/office/drawing/2014/main" id="{C88F378C-30D7-4AD6-A08B-39873C1FB6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20331" y="1728556"/>
            <a:ext cx="5594702" cy="3147019"/>
          </a:xfrm>
          <a:prstGeom prst="rect">
            <a:avLst/>
          </a:prstGeom>
        </p:spPr>
      </p:pic>
      <p:pic>
        <p:nvPicPr>
          <p:cNvPr id="10" name="Imagem 9"/>
          <p:cNvPicPr>
            <a:picLocks noChangeAspect="1"/>
          </p:cNvPicPr>
          <p:nvPr/>
        </p:nvPicPr>
        <p:blipFill rotWithShape="1">
          <a:blip r:embed="rId5">
            <a:clrChange>
              <a:clrFrom>
                <a:srgbClr val="FFFFFF"/>
              </a:clrFrom>
              <a:clrTo>
                <a:srgbClr val="FFFFFF">
                  <a:alpha val="0"/>
                </a:srgbClr>
              </a:clrTo>
            </a:clrChange>
          </a:blip>
          <a:srcRect l="33695" t="20171" r="54445" b="65194"/>
          <a:stretch/>
        </p:blipFill>
        <p:spPr>
          <a:xfrm rot="21318385">
            <a:off x="11139206" y="6009662"/>
            <a:ext cx="699043" cy="539131"/>
          </a:xfrm>
          <a:prstGeom prst="rect">
            <a:avLst/>
          </a:prstGeom>
        </p:spPr>
      </p:pic>
    </p:spTree>
    <p:extLst>
      <p:ext uri="{BB962C8B-B14F-4D97-AF65-F5344CB8AC3E}">
        <p14:creationId xmlns:p14="http://schemas.microsoft.com/office/powerpoint/2010/main" val="2937065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665106" y="635994"/>
            <a:ext cx="10931109" cy="650065"/>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pt-BR" sz="6100" b="1" dirty="0">
                <a:solidFill>
                  <a:srgbClr val="00B050"/>
                </a:solidFill>
                <a:effectLst>
                  <a:outerShdw blurRad="38100" dist="38100" dir="2700000" algn="tl">
                    <a:srgbClr val="000000">
                      <a:alpha val="43137"/>
                    </a:srgbClr>
                  </a:outerShdw>
                </a:effectLst>
              </a:rPr>
              <a:t>2022</a:t>
            </a:r>
            <a:r>
              <a:rPr lang="pt-BR" sz="6000" b="1" dirty="0">
                <a:solidFill>
                  <a:schemeClr val="accent2">
                    <a:lumMod val="75000"/>
                  </a:schemeClr>
                </a:solidFill>
                <a:effectLst>
                  <a:outerShdw blurRad="38100" dist="38100" dir="2700000" algn="tl">
                    <a:srgbClr val="000000">
                      <a:alpha val="43137"/>
                    </a:srgbClr>
                  </a:outerShdw>
                </a:effectLst>
              </a:rPr>
              <a:t> </a:t>
            </a:r>
            <a:r>
              <a:rPr lang="pt-BR" b="1" dirty="0">
                <a:solidFill>
                  <a:schemeClr val="accent2">
                    <a:lumMod val="75000"/>
                  </a:schemeClr>
                </a:solidFill>
                <a:effectLst>
                  <a:outerShdw blurRad="38100" dist="38100" dir="2700000" algn="tl">
                    <a:srgbClr val="000000">
                      <a:alpha val="43137"/>
                    </a:srgbClr>
                  </a:outerShdw>
                </a:effectLst>
              </a:rPr>
              <a:t>:</a:t>
            </a:r>
            <a:r>
              <a:rPr lang="pt-BR" sz="6100" b="1" dirty="0">
                <a:solidFill>
                  <a:srgbClr val="00B050"/>
                </a:solidFill>
                <a:effectLst>
                  <a:outerShdw blurRad="38100" dist="38100" dir="2700000" algn="tl">
                    <a:srgbClr val="000000">
                      <a:alpha val="43137"/>
                    </a:srgbClr>
                  </a:outerShdw>
                </a:effectLst>
              </a:rPr>
              <a:t> </a:t>
            </a:r>
            <a:r>
              <a:rPr lang="pt-BR" b="1" dirty="0">
                <a:solidFill>
                  <a:schemeClr val="tx1"/>
                </a:solidFill>
                <a:effectLst>
                  <a:outerShdw blurRad="38100" dist="38100" dir="2700000" algn="tl">
                    <a:srgbClr val="000000">
                      <a:alpha val="43137"/>
                    </a:srgbClr>
                  </a:outerShdw>
                </a:effectLst>
              </a:rPr>
              <a:t>Titulo de Utilidade Pública Municipal</a:t>
            </a:r>
            <a:endParaRPr lang="pt-BR" dirty="0">
              <a:solidFill>
                <a:schemeClr val="tx1"/>
              </a:solidFill>
            </a:endParaRPr>
          </a:p>
        </p:txBody>
      </p:sp>
      <p:pic>
        <p:nvPicPr>
          <p:cNvPr id="5" name="Imagem 4"/>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pic>
        <p:nvPicPr>
          <p:cNvPr id="6" name="Imagem 5"/>
          <p:cNvPicPr>
            <a:picLocks noChangeAspect="1"/>
          </p:cNvPicPr>
          <p:nvPr/>
        </p:nvPicPr>
        <p:blipFill rotWithShape="1">
          <a:blip r:embed="rId3"/>
          <a:srcRect l="32687" t="15150" r="12971" b="23271"/>
          <a:stretch/>
        </p:blipFill>
        <p:spPr>
          <a:xfrm>
            <a:off x="2987383" y="1193294"/>
            <a:ext cx="6217234" cy="5271521"/>
          </a:xfrm>
          <a:prstGeom prst="rect">
            <a:avLst/>
          </a:prstGeom>
        </p:spPr>
      </p:pic>
      <p:pic>
        <p:nvPicPr>
          <p:cNvPr id="8" name="Imagem 7"/>
          <p:cNvPicPr>
            <a:picLocks noChangeAspect="1"/>
          </p:cNvPicPr>
          <p:nvPr/>
        </p:nvPicPr>
        <p:blipFill rotWithShape="1">
          <a:blip r:embed="rId4">
            <a:clrChange>
              <a:clrFrom>
                <a:srgbClr val="FFFFFF"/>
              </a:clrFrom>
              <a:clrTo>
                <a:srgbClr val="FFFFFF">
                  <a:alpha val="0"/>
                </a:srgbClr>
              </a:clrTo>
            </a:clrChange>
          </a:blip>
          <a:srcRect l="33695" t="20171" r="54445" b="65194"/>
          <a:stretch/>
        </p:blipFill>
        <p:spPr>
          <a:xfrm rot="349448">
            <a:off x="11033075" y="5831301"/>
            <a:ext cx="729416" cy="562556"/>
          </a:xfrm>
          <a:prstGeom prst="rect">
            <a:avLst/>
          </a:prstGeom>
        </p:spPr>
      </p:pic>
    </p:spTree>
    <p:extLst>
      <p:ext uri="{BB962C8B-B14F-4D97-AF65-F5344CB8AC3E}">
        <p14:creationId xmlns:p14="http://schemas.microsoft.com/office/powerpoint/2010/main" val="27779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665106" y="635994"/>
            <a:ext cx="10931109" cy="650065"/>
          </a:xfrm>
        </p:spPr>
        <p:txBody>
          <a:bodyPr rtlCol="0">
            <a:normAutofit fontScale="90000"/>
          </a:bodyPr>
          <a:lstStyle/>
          <a:p>
            <a:pPr algn="ctr"/>
            <a:r>
              <a:rPr lang="pt-BR" sz="6100" b="1" dirty="0">
                <a:solidFill>
                  <a:srgbClr val="00B050"/>
                </a:solidFill>
                <a:effectLst>
                  <a:outerShdw blurRad="38100" dist="38100" dir="2700000" algn="tl">
                    <a:srgbClr val="000000">
                      <a:alpha val="43137"/>
                    </a:srgbClr>
                  </a:outerShdw>
                </a:effectLst>
              </a:rPr>
              <a:t>2022</a:t>
            </a:r>
            <a:r>
              <a:rPr lang="pt-BR" sz="6000" b="1" dirty="0">
                <a:solidFill>
                  <a:schemeClr val="accent2">
                    <a:lumMod val="75000"/>
                  </a:schemeClr>
                </a:solidFill>
                <a:effectLst>
                  <a:outerShdw blurRad="38100" dist="38100" dir="2700000" algn="tl">
                    <a:srgbClr val="000000">
                      <a:alpha val="43137"/>
                    </a:srgbClr>
                  </a:outerShdw>
                </a:effectLst>
              </a:rPr>
              <a:t> </a:t>
            </a:r>
            <a:r>
              <a:rPr lang="pt-BR" b="1" dirty="0">
                <a:solidFill>
                  <a:schemeClr val="accent2">
                    <a:lumMod val="75000"/>
                  </a:schemeClr>
                </a:solidFill>
                <a:effectLst>
                  <a:outerShdw blurRad="38100" dist="38100" dir="2700000" algn="tl">
                    <a:srgbClr val="000000">
                      <a:alpha val="43137"/>
                    </a:srgbClr>
                  </a:outerShdw>
                </a:effectLst>
              </a:rPr>
              <a:t>:</a:t>
            </a:r>
            <a:r>
              <a:rPr lang="pt-BR" sz="6100" b="1" dirty="0">
                <a:solidFill>
                  <a:srgbClr val="00B050"/>
                </a:solidFill>
                <a:effectLst>
                  <a:outerShdw blurRad="38100" dist="38100" dir="2700000" algn="tl">
                    <a:srgbClr val="000000">
                      <a:alpha val="43137"/>
                    </a:srgbClr>
                  </a:outerShdw>
                </a:effectLst>
              </a:rPr>
              <a:t> </a:t>
            </a:r>
            <a:r>
              <a:rPr lang="pt-BR" b="1" dirty="0">
                <a:solidFill>
                  <a:schemeClr val="tx1"/>
                </a:solidFill>
                <a:effectLst>
                  <a:outerShdw blurRad="38100" dist="38100" dir="2700000" algn="tl">
                    <a:srgbClr val="000000">
                      <a:alpha val="43137"/>
                    </a:srgbClr>
                  </a:outerShdw>
                </a:effectLst>
              </a:rPr>
              <a:t>Atividades e Renovação do CRCE</a:t>
            </a:r>
            <a:endParaRPr lang="pt-BR"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pic>
        <p:nvPicPr>
          <p:cNvPr id="16" name="Imagem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3353" y="1286059"/>
            <a:ext cx="3685293" cy="5108227"/>
          </a:xfrm>
          <a:prstGeom prst="rect">
            <a:avLst/>
          </a:prstGeom>
        </p:spPr>
      </p:pic>
      <p:pic>
        <p:nvPicPr>
          <p:cNvPr id="8" name="Imagem 7"/>
          <p:cNvPicPr>
            <a:picLocks noChangeAspect="1"/>
          </p:cNvPicPr>
          <p:nvPr/>
        </p:nvPicPr>
        <p:blipFill rotWithShape="1">
          <a:blip r:embed="rId4">
            <a:clrChange>
              <a:clrFrom>
                <a:srgbClr val="FFFFFF"/>
              </a:clrFrom>
              <a:clrTo>
                <a:srgbClr val="FFFFFF">
                  <a:alpha val="0"/>
                </a:srgbClr>
              </a:clrTo>
            </a:clrChange>
          </a:blip>
          <a:srcRect l="33695" t="20171" r="54445" b="65194"/>
          <a:stretch/>
        </p:blipFill>
        <p:spPr>
          <a:xfrm>
            <a:off x="10910950" y="5777597"/>
            <a:ext cx="799605" cy="616689"/>
          </a:xfrm>
          <a:prstGeom prst="rect">
            <a:avLst/>
          </a:prstGeom>
        </p:spPr>
      </p:pic>
    </p:spTree>
    <p:extLst>
      <p:ext uri="{BB962C8B-B14F-4D97-AF65-F5344CB8AC3E}">
        <p14:creationId xmlns:p14="http://schemas.microsoft.com/office/powerpoint/2010/main" val="3933632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665106" y="635994"/>
            <a:ext cx="10931109" cy="650065"/>
          </a:xfrm>
        </p:spPr>
        <p:txBody>
          <a:bodyPr rtlCol="0">
            <a:normAutofit fontScale="90000"/>
          </a:bodyPr>
          <a:lstStyle/>
          <a:p>
            <a:pPr algn="ctr"/>
            <a:r>
              <a:rPr lang="pt-BR" sz="6100" b="1" dirty="0">
                <a:solidFill>
                  <a:srgbClr val="00B050"/>
                </a:solidFill>
                <a:effectLst>
                  <a:outerShdw blurRad="38100" dist="38100" dir="2700000" algn="tl">
                    <a:srgbClr val="000000">
                      <a:alpha val="43137"/>
                    </a:srgbClr>
                  </a:outerShdw>
                </a:effectLst>
              </a:rPr>
              <a:t>2022</a:t>
            </a:r>
            <a:r>
              <a:rPr lang="pt-BR" sz="6000" b="1" dirty="0">
                <a:solidFill>
                  <a:schemeClr val="accent2">
                    <a:lumMod val="75000"/>
                  </a:schemeClr>
                </a:solidFill>
                <a:effectLst>
                  <a:outerShdw blurRad="38100" dist="38100" dir="2700000" algn="tl">
                    <a:srgbClr val="000000">
                      <a:alpha val="43137"/>
                    </a:srgbClr>
                  </a:outerShdw>
                </a:effectLst>
              </a:rPr>
              <a:t> </a:t>
            </a:r>
            <a:r>
              <a:rPr lang="pt-BR" b="1" dirty="0">
                <a:solidFill>
                  <a:schemeClr val="accent2">
                    <a:lumMod val="75000"/>
                  </a:schemeClr>
                </a:solidFill>
                <a:effectLst>
                  <a:outerShdw blurRad="38100" dist="38100" dir="2700000" algn="tl">
                    <a:srgbClr val="000000">
                      <a:alpha val="43137"/>
                    </a:srgbClr>
                  </a:outerShdw>
                </a:effectLst>
              </a:rPr>
              <a:t>:</a:t>
            </a:r>
            <a:r>
              <a:rPr lang="pt-BR" sz="6100" b="1" dirty="0">
                <a:solidFill>
                  <a:srgbClr val="00B050"/>
                </a:solidFill>
                <a:effectLst>
                  <a:outerShdw blurRad="38100" dist="38100" dir="2700000" algn="tl">
                    <a:srgbClr val="000000">
                      <a:alpha val="43137"/>
                    </a:srgbClr>
                  </a:outerShdw>
                </a:effectLst>
              </a:rPr>
              <a:t> </a:t>
            </a:r>
            <a:r>
              <a:rPr lang="pt-BR" b="1" dirty="0">
                <a:solidFill>
                  <a:schemeClr val="tx1"/>
                </a:solidFill>
                <a:effectLst>
                  <a:outerShdw blurRad="38100" dist="38100" dir="2700000" algn="tl">
                    <a:srgbClr val="000000">
                      <a:alpha val="43137"/>
                    </a:srgbClr>
                  </a:outerShdw>
                </a:effectLst>
              </a:rPr>
              <a:t>Algumas de nossas atividades neste ano</a:t>
            </a:r>
            <a:endParaRPr lang="pt-BR"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pic>
        <p:nvPicPr>
          <p:cNvPr id="26" name="Imagem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263" y="1599552"/>
            <a:ext cx="3325091" cy="3325091"/>
          </a:xfrm>
          <a:prstGeom prst="rect">
            <a:avLst/>
          </a:prstGeom>
        </p:spPr>
      </p:pic>
      <p:sp>
        <p:nvSpPr>
          <p:cNvPr id="27" name="Retângulo 26"/>
          <p:cNvSpPr/>
          <p:nvPr/>
        </p:nvSpPr>
        <p:spPr>
          <a:xfrm>
            <a:off x="795263" y="5238136"/>
            <a:ext cx="3325091" cy="1169551"/>
          </a:xfrm>
          <a:prstGeom prst="rect">
            <a:avLst/>
          </a:prstGeom>
        </p:spPr>
        <p:txBody>
          <a:bodyPr wrap="square">
            <a:spAutoFit/>
          </a:bodyPr>
          <a:lstStyle/>
          <a:p>
            <a:pPr algn="ctr"/>
            <a:r>
              <a:rPr lang="pt-BR" sz="1400" b="1" dirty="0"/>
              <a:t>Deputado Estadual Roberto Moraes firma compromisso de enviar recursos de 100mil reais para construirmos o barracão da sede para a feira e espaço para atividades em geral</a:t>
            </a:r>
          </a:p>
        </p:txBody>
      </p:sp>
      <p:pic>
        <p:nvPicPr>
          <p:cNvPr id="11" name="Imagem 10">
            <a:extLst>
              <a:ext uri="{FF2B5EF4-FFF2-40B4-BE49-F238E27FC236}">
                <a16:creationId xmlns:a16="http://schemas.microsoft.com/office/drawing/2014/main" id="{FE0528CE-41D4-464E-9125-AE35863D90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88365" y="1599552"/>
            <a:ext cx="5085009" cy="3423022"/>
          </a:xfrm>
          <a:prstGeom prst="rect">
            <a:avLst/>
          </a:prstGeom>
          <a:ln w="57150">
            <a:solidFill>
              <a:schemeClr val="accent1">
                <a:lumMod val="60000"/>
                <a:lumOff val="40000"/>
              </a:schemeClr>
            </a:solidFill>
          </a:ln>
        </p:spPr>
      </p:pic>
      <p:sp>
        <p:nvSpPr>
          <p:cNvPr id="13" name="CaixaDeTexto 12">
            <a:extLst>
              <a:ext uri="{FF2B5EF4-FFF2-40B4-BE49-F238E27FC236}">
                <a16:creationId xmlns:a16="http://schemas.microsoft.com/office/drawing/2014/main" id="{2FCCB039-CE8E-4AFB-9998-84DAD01E2E1B}"/>
              </a:ext>
            </a:extLst>
          </p:cNvPr>
          <p:cNvSpPr txBox="1"/>
          <p:nvPr/>
        </p:nvSpPr>
        <p:spPr>
          <a:xfrm>
            <a:off x="5500215" y="5258448"/>
            <a:ext cx="6096000" cy="738664"/>
          </a:xfrm>
          <a:prstGeom prst="rect">
            <a:avLst/>
          </a:prstGeom>
          <a:noFill/>
        </p:spPr>
        <p:txBody>
          <a:bodyPr wrap="square">
            <a:spAutoFit/>
          </a:bodyPr>
          <a:lstStyle/>
          <a:p>
            <a:pPr algn="ctr"/>
            <a:r>
              <a:rPr lang="pt-BR" sz="1400" b="1" dirty="0"/>
              <a:t>Reunião para reafirmação da parceria com a </a:t>
            </a:r>
          </a:p>
          <a:p>
            <a:pPr algn="ctr"/>
            <a:r>
              <a:rPr lang="pt-BR" sz="1400" b="1" dirty="0"/>
              <a:t>Secretarias Municipais de Educação, Obras, </a:t>
            </a:r>
          </a:p>
          <a:p>
            <a:pPr algn="ctr"/>
            <a:r>
              <a:rPr lang="pt-BR" sz="1400" b="1" dirty="0"/>
              <a:t>Meio Ambiente e Turismo</a:t>
            </a:r>
          </a:p>
        </p:txBody>
      </p:sp>
      <p:pic>
        <p:nvPicPr>
          <p:cNvPr id="14" name="Imagem 13"/>
          <p:cNvPicPr>
            <a:picLocks noChangeAspect="1"/>
          </p:cNvPicPr>
          <p:nvPr/>
        </p:nvPicPr>
        <p:blipFill rotWithShape="1">
          <a:blip r:embed="rId5">
            <a:clrChange>
              <a:clrFrom>
                <a:srgbClr val="FFFFFF"/>
              </a:clrFrom>
              <a:clrTo>
                <a:srgbClr val="FFFFFF">
                  <a:alpha val="0"/>
                </a:srgbClr>
              </a:clrTo>
            </a:clrChange>
          </a:blip>
          <a:srcRect l="33695" t="20171" r="54445" b="65194"/>
          <a:stretch/>
        </p:blipFill>
        <p:spPr>
          <a:xfrm rot="542356">
            <a:off x="11097986" y="5872534"/>
            <a:ext cx="633311" cy="488436"/>
          </a:xfrm>
          <a:prstGeom prst="rect">
            <a:avLst/>
          </a:prstGeom>
        </p:spPr>
      </p:pic>
    </p:spTree>
    <p:extLst>
      <p:ext uri="{BB962C8B-B14F-4D97-AF65-F5344CB8AC3E}">
        <p14:creationId xmlns:p14="http://schemas.microsoft.com/office/powerpoint/2010/main" val="2143427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665106" y="635994"/>
            <a:ext cx="10931109" cy="650065"/>
          </a:xfrm>
        </p:spPr>
        <p:txBody>
          <a:bodyPr rtlCol="0">
            <a:normAutofit/>
          </a:bodyPr>
          <a:lstStyle/>
          <a:p>
            <a:pPr algn="ctr"/>
            <a:r>
              <a:rPr lang="pt-BR" sz="3700" b="1" dirty="0">
                <a:solidFill>
                  <a:srgbClr val="00B050"/>
                </a:solidFill>
                <a:effectLst>
                  <a:outerShdw blurRad="38100" dist="38100" dir="2700000" algn="tl">
                    <a:srgbClr val="000000">
                      <a:alpha val="43137"/>
                    </a:srgbClr>
                  </a:outerShdw>
                </a:effectLst>
              </a:rPr>
              <a:t>2021</a:t>
            </a:r>
            <a:r>
              <a:rPr lang="pt-BR" sz="3700" b="1" dirty="0">
                <a:solidFill>
                  <a:schemeClr val="accent2">
                    <a:lumMod val="75000"/>
                  </a:schemeClr>
                </a:solidFill>
                <a:effectLst>
                  <a:outerShdw blurRad="38100" dist="38100" dir="2700000" algn="tl">
                    <a:srgbClr val="000000">
                      <a:alpha val="43137"/>
                    </a:srgbClr>
                  </a:outerShdw>
                </a:effectLst>
              </a:rPr>
              <a:t> :</a:t>
            </a:r>
            <a:r>
              <a:rPr lang="pt-BR" sz="3700" b="1" dirty="0">
                <a:solidFill>
                  <a:srgbClr val="00B050"/>
                </a:solidFill>
                <a:effectLst>
                  <a:outerShdw blurRad="38100" dist="38100" dir="2700000" algn="tl">
                    <a:srgbClr val="000000">
                      <a:alpha val="43137"/>
                    </a:srgbClr>
                  </a:outerShdw>
                </a:effectLst>
              </a:rPr>
              <a:t> </a:t>
            </a:r>
            <a:r>
              <a:rPr lang="pt-BR" sz="2200" b="1" dirty="0">
                <a:solidFill>
                  <a:schemeClr val="tx1"/>
                </a:solidFill>
                <a:effectLst>
                  <a:outerShdw blurRad="38100" dist="38100" dir="2700000" algn="tl">
                    <a:srgbClr val="000000">
                      <a:alpha val="43137"/>
                    </a:srgbClr>
                  </a:outerShdw>
                </a:effectLst>
              </a:rPr>
              <a:t>Cursos de capacitação e planejamento dos espaços</a:t>
            </a:r>
            <a:endParaRPr lang="pt-BR" sz="2200"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sp>
        <p:nvSpPr>
          <p:cNvPr id="14" name="Retângulo 13"/>
          <p:cNvSpPr/>
          <p:nvPr/>
        </p:nvSpPr>
        <p:spPr>
          <a:xfrm>
            <a:off x="273508" y="3916873"/>
            <a:ext cx="3538638" cy="323165"/>
          </a:xfrm>
          <a:prstGeom prst="rect">
            <a:avLst/>
          </a:prstGeom>
          <a:noFill/>
        </p:spPr>
        <p:txBody>
          <a:bodyPr wrap="square" lIns="91440" tIns="45720" rIns="91440" bIns="45720">
            <a:spAutoFit/>
          </a:bodyPr>
          <a:lstStyle/>
          <a:p>
            <a:pPr algn="ctr"/>
            <a:r>
              <a:rPr lang="pt-BR" sz="1500" b="1" dirty="0"/>
              <a:t>Curso SENAR – Compostos Orgânicos</a:t>
            </a:r>
          </a:p>
        </p:txBody>
      </p:sp>
      <p:sp>
        <p:nvSpPr>
          <p:cNvPr id="20" name="Retângulo 19"/>
          <p:cNvSpPr/>
          <p:nvPr/>
        </p:nvSpPr>
        <p:spPr>
          <a:xfrm>
            <a:off x="352022" y="6332174"/>
            <a:ext cx="3460123" cy="323165"/>
          </a:xfrm>
          <a:prstGeom prst="rect">
            <a:avLst/>
          </a:prstGeom>
          <a:noFill/>
        </p:spPr>
        <p:txBody>
          <a:bodyPr wrap="square" lIns="91440" tIns="45720" rIns="91440" bIns="45720">
            <a:spAutoFit/>
          </a:bodyPr>
          <a:lstStyle/>
          <a:p>
            <a:pPr algn="ctr"/>
            <a:r>
              <a:rPr lang="pt-BR" sz="1500" b="1" dirty="0"/>
              <a:t>Passeio do Conhecimento - ITU</a:t>
            </a:r>
          </a:p>
        </p:txBody>
      </p:sp>
      <p:sp>
        <p:nvSpPr>
          <p:cNvPr id="21" name="Retângulo 20"/>
          <p:cNvSpPr/>
          <p:nvPr/>
        </p:nvSpPr>
        <p:spPr>
          <a:xfrm>
            <a:off x="3992966" y="6161972"/>
            <a:ext cx="3518882" cy="523220"/>
          </a:xfrm>
          <a:prstGeom prst="rect">
            <a:avLst/>
          </a:prstGeom>
          <a:noFill/>
        </p:spPr>
        <p:txBody>
          <a:bodyPr wrap="square" lIns="91440" tIns="45720" rIns="91440" bIns="45720">
            <a:spAutoFit/>
          </a:bodyPr>
          <a:lstStyle/>
          <a:p>
            <a:pPr algn="ctr"/>
            <a:r>
              <a:rPr lang="pt-BR" sz="1400" b="1" dirty="0"/>
              <a:t>Produtores da feirinha P.S. na exposição</a:t>
            </a:r>
          </a:p>
          <a:p>
            <a:pPr algn="ctr"/>
            <a:r>
              <a:rPr lang="pt-BR" sz="1400" b="1" dirty="0"/>
              <a:t>mensal da escola Florescer de Piracicaba</a:t>
            </a:r>
          </a:p>
        </p:txBody>
      </p:sp>
      <p:sp>
        <p:nvSpPr>
          <p:cNvPr id="23" name="Retângulo 22"/>
          <p:cNvSpPr/>
          <p:nvPr/>
        </p:nvSpPr>
        <p:spPr>
          <a:xfrm>
            <a:off x="8085876" y="6386873"/>
            <a:ext cx="2880000" cy="323165"/>
          </a:xfrm>
          <a:prstGeom prst="rect">
            <a:avLst/>
          </a:prstGeom>
          <a:noFill/>
        </p:spPr>
        <p:txBody>
          <a:bodyPr wrap="square" lIns="91440" tIns="45720" rIns="91440" bIns="45720">
            <a:spAutoFit/>
          </a:bodyPr>
          <a:lstStyle/>
          <a:p>
            <a:pPr algn="ctr"/>
            <a:r>
              <a:rPr lang="pt-BR" sz="1500" b="1" dirty="0"/>
              <a:t>Curso </a:t>
            </a:r>
            <a:r>
              <a:rPr lang="pt-BR" sz="1500" b="1" dirty="0" err="1"/>
              <a:t>Senar</a:t>
            </a:r>
            <a:r>
              <a:rPr lang="pt-BR" sz="1500" b="1" dirty="0"/>
              <a:t> – Manejo de Rosas</a:t>
            </a:r>
          </a:p>
        </p:txBody>
      </p:sp>
      <p:pic>
        <p:nvPicPr>
          <p:cNvPr id="2" name="Imagem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2023" y="1374435"/>
            <a:ext cx="3360000" cy="2520000"/>
          </a:xfrm>
          <a:prstGeom prst="rect">
            <a:avLst/>
          </a:prstGeom>
          <a:ln w="57150">
            <a:solidFill>
              <a:schemeClr val="accent1">
                <a:lumMod val="60000"/>
                <a:lumOff val="40000"/>
              </a:schemeClr>
            </a:solidFill>
          </a:ln>
        </p:spPr>
      </p:pic>
      <p:pic>
        <p:nvPicPr>
          <p:cNvPr id="5" name="Imagem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90661" y="1374435"/>
            <a:ext cx="4480000" cy="2520000"/>
          </a:xfrm>
          <a:prstGeom prst="rect">
            <a:avLst/>
          </a:prstGeom>
          <a:ln w="57150">
            <a:solidFill>
              <a:schemeClr val="accent1">
                <a:lumMod val="60000"/>
                <a:lumOff val="40000"/>
              </a:schemeClr>
            </a:solidFill>
          </a:ln>
        </p:spPr>
      </p:pic>
      <p:sp>
        <p:nvSpPr>
          <p:cNvPr id="19" name="Retângulo 18"/>
          <p:cNvSpPr/>
          <p:nvPr/>
        </p:nvSpPr>
        <p:spPr>
          <a:xfrm>
            <a:off x="3890661" y="3913485"/>
            <a:ext cx="4480000" cy="323165"/>
          </a:xfrm>
          <a:prstGeom prst="rect">
            <a:avLst/>
          </a:prstGeom>
          <a:noFill/>
        </p:spPr>
        <p:txBody>
          <a:bodyPr wrap="square" lIns="91440" tIns="45720" rIns="91440" bIns="45720">
            <a:spAutoFit/>
          </a:bodyPr>
          <a:lstStyle/>
          <a:p>
            <a:pPr algn="ctr"/>
            <a:r>
              <a:rPr lang="pt-BR" sz="1500" b="1" dirty="0"/>
              <a:t>Curso SENAR – Controle Alternativo de pragas</a:t>
            </a:r>
          </a:p>
        </p:txBody>
      </p:sp>
      <p:pic>
        <p:nvPicPr>
          <p:cNvPr id="12" name="Imagem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827" y="4254185"/>
            <a:ext cx="3600000" cy="2025000"/>
          </a:xfrm>
          <a:prstGeom prst="rect">
            <a:avLst/>
          </a:prstGeom>
          <a:ln w="57150">
            <a:solidFill>
              <a:schemeClr val="accent1">
                <a:lumMod val="60000"/>
                <a:lumOff val="40000"/>
              </a:schemeClr>
            </a:solidFill>
          </a:ln>
        </p:spPr>
      </p:pic>
      <p:pic>
        <p:nvPicPr>
          <p:cNvPr id="13" name="Image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75061" y="4220701"/>
            <a:ext cx="3518882" cy="1979371"/>
          </a:xfrm>
          <a:prstGeom prst="rect">
            <a:avLst/>
          </a:prstGeom>
        </p:spPr>
      </p:pic>
      <p:pic>
        <p:nvPicPr>
          <p:cNvPr id="15" name="Imagem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90808" y="4427783"/>
            <a:ext cx="3600000" cy="1959090"/>
          </a:xfrm>
          <a:prstGeom prst="rect">
            <a:avLst/>
          </a:prstGeom>
          <a:ln w="57150">
            <a:solidFill>
              <a:schemeClr val="accent1">
                <a:lumMod val="60000"/>
                <a:lumOff val="40000"/>
              </a:schemeClr>
            </a:solidFill>
          </a:ln>
        </p:spPr>
      </p:pic>
      <p:pic>
        <p:nvPicPr>
          <p:cNvPr id="16" name="Imagem 15"/>
          <p:cNvPicPr>
            <a:picLocks noChangeAspect="1"/>
          </p:cNvPicPr>
          <p:nvPr/>
        </p:nvPicPr>
        <p:blipFill rotWithShape="1">
          <a:blip r:embed="rId8" cstate="print">
            <a:extLst>
              <a:ext uri="{28A0092B-C50C-407E-A947-70E740481C1C}">
                <a14:useLocalDpi xmlns:a14="http://schemas.microsoft.com/office/drawing/2010/main" val="0"/>
              </a:ext>
            </a:extLst>
          </a:blip>
          <a:srcRect t="13521" b="36150"/>
          <a:stretch/>
        </p:blipFill>
        <p:spPr>
          <a:xfrm>
            <a:off x="8549299" y="1346022"/>
            <a:ext cx="2880000" cy="2576826"/>
          </a:xfrm>
          <a:prstGeom prst="rect">
            <a:avLst/>
          </a:prstGeom>
          <a:ln w="57150">
            <a:solidFill>
              <a:schemeClr val="accent1">
                <a:lumMod val="60000"/>
                <a:lumOff val="40000"/>
              </a:schemeClr>
            </a:solidFill>
          </a:ln>
        </p:spPr>
      </p:pic>
      <p:sp>
        <p:nvSpPr>
          <p:cNvPr id="24" name="Retângulo 23"/>
          <p:cNvSpPr/>
          <p:nvPr/>
        </p:nvSpPr>
        <p:spPr>
          <a:xfrm>
            <a:off x="8549299" y="3910042"/>
            <a:ext cx="2880000" cy="553998"/>
          </a:xfrm>
          <a:prstGeom prst="rect">
            <a:avLst/>
          </a:prstGeom>
          <a:noFill/>
        </p:spPr>
        <p:txBody>
          <a:bodyPr wrap="square" lIns="91440" tIns="45720" rIns="91440" bIns="45720">
            <a:spAutoFit/>
          </a:bodyPr>
          <a:lstStyle/>
          <a:p>
            <a:pPr algn="ctr"/>
            <a:r>
              <a:rPr lang="pt-BR" sz="1500" b="1" dirty="0"/>
              <a:t>Planejando Jardim Tropical</a:t>
            </a:r>
          </a:p>
          <a:p>
            <a:pPr algn="ctr"/>
            <a:r>
              <a:rPr lang="pt-BR" sz="1500" b="1" dirty="0"/>
              <a:t> com espécies nativas</a:t>
            </a:r>
          </a:p>
        </p:txBody>
      </p:sp>
      <p:pic>
        <p:nvPicPr>
          <p:cNvPr id="18" name="Imagem 17"/>
          <p:cNvPicPr>
            <a:picLocks noChangeAspect="1"/>
          </p:cNvPicPr>
          <p:nvPr/>
        </p:nvPicPr>
        <p:blipFill rotWithShape="1">
          <a:blip r:embed="rId9">
            <a:clrChange>
              <a:clrFrom>
                <a:srgbClr val="FFFFFF"/>
              </a:clrFrom>
              <a:clrTo>
                <a:srgbClr val="FFFFFF">
                  <a:alpha val="0"/>
                </a:srgbClr>
              </a:clrTo>
            </a:clrChange>
          </a:blip>
          <a:srcRect l="33695" t="20171" r="54445" b="65194"/>
          <a:stretch/>
        </p:blipFill>
        <p:spPr>
          <a:xfrm rot="20652695">
            <a:off x="11438294" y="5870915"/>
            <a:ext cx="551781" cy="425557"/>
          </a:xfrm>
          <a:prstGeom prst="rect">
            <a:avLst/>
          </a:prstGeom>
        </p:spPr>
      </p:pic>
    </p:spTree>
    <p:extLst>
      <p:ext uri="{BB962C8B-B14F-4D97-AF65-F5344CB8AC3E}">
        <p14:creationId xmlns:p14="http://schemas.microsoft.com/office/powerpoint/2010/main" val="1123402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270457" y="734949"/>
            <a:ext cx="11601060" cy="650065"/>
          </a:xfrm>
        </p:spPr>
        <p:txBody>
          <a:bodyPr rtlCol="0">
            <a:normAutofit fontScale="90000"/>
          </a:bodyPr>
          <a:lstStyle/>
          <a:p>
            <a:pPr algn="ctr"/>
            <a:r>
              <a:rPr lang="pt-BR" sz="3700" b="1" dirty="0">
                <a:solidFill>
                  <a:srgbClr val="00B050"/>
                </a:solidFill>
                <a:effectLst>
                  <a:outerShdw blurRad="38100" dist="38100" dir="2700000" algn="tl">
                    <a:srgbClr val="000000">
                      <a:alpha val="43137"/>
                    </a:srgbClr>
                  </a:outerShdw>
                </a:effectLst>
              </a:rPr>
              <a:t>2021</a:t>
            </a:r>
            <a:r>
              <a:rPr lang="pt-BR" sz="3700" b="1" dirty="0">
                <a:solidFill>
                  <a:schemeClr val="accent2">
                    <a:lumMod val="75000"/>
                  </a:schemeClr>
                </a:solidFill>
                <a:effectLst>
                  <a:outerShdw blurRad="38100" dist="38100" dir="2700000" algn="tl">
                    <a:srgbClr val="000000">
                      <a:alpha val="43137"/>
                    </a:srgbClr>
                  </a:outerShdw>
                </a:effectLst>
              </a:rPr>
              <a:t> :</a:t>
            </a:r>
            <a:r>
              <a:rPr lang="pt-BR" sz="3700" b="1" dirty="0">
                <a:solidFill>
                  <a:srgbClr val="00B050"/>
                </a:solidFill>
                <a:effectLst>
                  <a:outerShdw blurRad="38100" dist="38100" dir="2700000" algn="tl">
                    <a:srgbClr val="000000">
                      <a:alpha val="43137"/>
                    </a:srgbClr>
                  </a:outerShdw>
                </a:effectLst>
              </a:rPr>
              <a:t> </a:t>
            </a:r>
            <a:r>
              <a:rPr lang="pt-BR" sz="2200" b="1" dirty="0">
                <a:solidFill>
                  <a:schemeClr val="tx1"/>
                </a:solidFill>
                <a:effectLst>
                  <a:outerShdw blurRad="38100" dist="38100" dir="2700000" algn="tl">
                    <a:srgbClr val="000000">
                      <a:alpha val="43137"/>
                    </a:srgbClr>
                  </a:outerShdw>
                </a:effectLst>
              </a:rPr>
              <a:t>Passeios e parcerias com objetivo de tornar mais interessante e experimentar novas vivencias</a:t>
            </a:r>
            <a:endParaRPr lang="pt-BR" sz="2200"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sp>
        <p:nvSpPr>
          <p:cNvPr id="14" name="Retângulo 13"/>
          <p:cNvSpPr/>
          <p:nvPr/>
        </p:nvSpPr>
        <p:spPr>
          <a:xfrm>
            <a:off x="531086" y="3279633"/>
            <a:ext cx="10931109" cy="323165"/>
          </a:xfrm>
          <a:prstGeom prst="rect">
            <a:avLst/>
          </a:prstGeom>
          <a:noFill/>
        </p:spPr>
        <p:txBody>
          <a:bodyPr wrap="square" lIns="91440" tIns="45720" rIns="91440" bIns="45720">
            <a:spAutoFit/>
          </a:bodyPr>
          <a:lstStyle/>
          <a:p>
            <a:pPr algn="ctr"/>
            <a:r>
              <a:rPr lang="pt-BR" sz="1500" b="1" dirty="0"/>
              <a:t>União do Programa Gioconda com a Associação Plantando Sonhos</a:t>
            </a:r>
          </a:p>
        </p:txBody>
      </p:sp>
      <p:sp>
        <p:nvSpPr>
          <p:cNvPr id="20" name="Retângulo 19"/>
          <p:cNvSpPr/>
          <p:nvPr/>
        </p:nvSpPr>
        <p:spPr>
          <a:xfrm>
            <a:off x="301798" y="6204888"/>
            <a:ext cx="3105016" cy="323165"/>
          </a:xfrm>
          <a:prstGeom prst="rect">
            <a:avLst/>
          </a:prstGeom>
          <a:noFill/>
        </p:spPr>
        <p:txBody>
          <a:bodyPr wrap="square" lIns="91440" tIns="45720" rIns="91440" bIns="45720">
            <a:spAutoFit/>
          </a:bodyPr>
          <a:lstStyle/>
          <a:p>
            <a:pPr algn="ctr"/>
            <a:r>
              <a:rPr lang="pt-BR" sz="1500" b="1" dirty="0"/>
              <a:t>Primeira Colheita na nova horta</a:t>
            </a:r>
          </a:p>
        </p:txBody>
      </p:sp>
      <p:sp>
        <p:nvSpPr>
          <p:cNvPr id="22" name="Retângulo 21"/>
          <p:cNvSpPr/>
          <p:nvPr/>
        </p:nvSpPr>
        <p:spPr>
          <a:xfrm>
            <a:off x="3112514" y="6147737"/>
            <a:ext cx="2880000" cy="553998"/>
          </a:xfrm>
          <a:prstGeom prst="rect">
            <a:avLst/>
          </a:prstGeom>
          <a:noFill/>
        </p:spPr>
        <p:txBody>
          <a:bodyPr wrap="square" lIns="91440" tIns="45720" rIns="91440" bIns="45720">
            <a:spAutoFit/>
          </a:bodyPr>
          <a:lstStyle/>
          <a:p>
            <a:pPr algn="ctr"/>
            <a:r>
              <a:rPr lang="pt-BR" sz="1500" b="1" dirty="0"/>
              <a:t>Passeio do conhecimento </a:t>
            </a:r>
          </a:p>
          <a:p>
            <a:pPr algn="ctr"/>
            <a:r>
              <a:rPr lang="pt-BR" sz="1500" b="1" dirty="0"/>
              <a:t>ITATIBA</a:t>
            </a:r>
          </a:p>
        </p:txBody>
      </p:sp>
      <p:pic>
        <p:nvPicPr>
          <p:cNvPr id="3" name="Image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70456" y="1482104"/>
            <a:ext cx="3991304" cy="1800000"/>
          </a:xfrm>
          <a:prstGeom prst="rect">
            <a:avLst/>
          </a:prstGeom>
        </p:spPr>
      </p:pic>
      <p:pic>
        <p:nvPicPr>
          <p:cNvPr id="4" name="Image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61760" y="1482104"/>
            <a:ext cx="3804878" cy="1800000"/>
          </a:xfrm>
          <a:prstGeom prst="rect">
            <a:avLst/>
          </a:prstGeom>
        </p:spPr>
      </p:pic>
      <p:pic>
        <p:nvPicPr>
          <p:cNvPr id="8" name="Image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66638" y="1482104"/>
            <a:ext cx="3804878" cy="1800000"/>
          </a:xfrm>
          <a:prstGeom prst="rect">
            <a:avLst/>
          </a:prstGeom>
        </p:spPr>
      </p:pic>
      <p:pic>
        <p:nvPicPr>
          <p:cNvPr id="9" name="Imagem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1456" y="3666784"/>
            <a:ext cx="2520000" cy="2520000"/>
          </a:xfrm>
          <a:prstGeom prst="rect">
            <a:avLst/>
          </a:prstGeom>
        </p:spPr>
      </p:pic>
      <p:pic>
        <p:nvPicPr>
          <p:cNvPr id="10" name="Imagem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3292514" y="3648680"/>
            <a:ext cx="2520000" cy="2520000"/>
          </a:xfrm>
          <a:prstGeom prst="rect">
            <a:avLst/>
          </a:prstGeom>
        </p:spPr>
      </p:pic>
      <p:pic>
        <p:nvPicPr>
          <p:cNvPr id="11" name="Imagem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16314" y="3648680"/>
            <a:ext cx="2880000" cy="2520000"/>
          </a:xfrm>
          <a:prstGeom prst="rect">
            <a:avLst/>
          </a:prstGeom>
          <a:solidFill>
            <a:schemeClr val="accent1">
              <a:lumMod val="60000"/>
              <a:lumOff val="40000"/>
            </a:schemeClr>
          </a:solidFill>
          <a:ln w="57150">
            <a:solidFill>
              <a:schemeClr val="accent1">
                <a:lumMod val="60000"/>
                <a:lumOff val="40000"/>
              </a:schemeClr>
            </a:solidFill>
          </a:ln>
        </p:spPr>
      </p:pic>
      <p:sp>
        <p:nvSpPr>
          <p:cNvPr id="21" name="Retângulo 20"/>
          <p:cNvSpPr/>
          <p:nvPr/>
        </p:nvSpPr>
        <p:spPr>
          <a:xfrm>
            <a:off x="5848822" y="6142922"/>
            <a:ext cx="2880000" cy="553998"/>
          </a:xfrm>
          <a:prstGeom prst="rect">
            <a:avLst/>
          </a:prstGeom>
          <a:noFill/>
        </p:spPr>
        <p:txBody>
          <a:bodyPr wrap="square" lIns="91440" tIns="45720" rIns="91440" bIns="45720">
            <a:spAutoFit/>
          </a:bodyPr>
          <a:lstStyle/>
          <a:p>
            <a:pPr algn="ctr"/>
            <a:r>
              <a:rPr lang="pt-BR" sz="1500" b="1" dirty="0"/>
              <a:t>Participação nos encontros do Corredor Caipira</a:t>
            </a:r>
          </a:p>
        </p:txBody>
      </p:sp>
      <p:pic>
        <p:nvPicPr>
          <p:cNvPr id="18" name="Imagem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889077" y="3645178"/>
            <a:ext cx="2520000" cy="2520000"/>
          </a:xfrm>
          <a:prstGeom prst="rect">
            <a:avLst/>
          </a:prstGeom>
        </p:spPr>
      </p:pic>
      <p:sp>
        <p:nvSpPr>
          <p:cNvPr id="23" name="Retângulo 22"/>
          <p:cNvSpPr/>
          <p:nvPr/>
        </p:nvSpPr>
        <p:spPr>
          <a:xfrm>
            <a:off x="8709077" y="6211117"/>
            <a:ext cx="2880000" cy="323165"/>
          </a:xfrm>
          <a:prstGeom prst="rect">
            <a:avLst/>
          </a:prstGeom>
          <a:noFill/>
        </p:spPr>
        <p:txBody>
          <a:bodyPr wrap="square" lIns="91440" tIns="45720" rIns="91440" bIns="45720">
            <a:spAutoFit/>
          </a:bodyPr>
          <a:lstStyle/>
          <a:p>
            <a:pPr algn="ctr"/>
            <a:r>
              <a:rPr lang="pt-BR" sz="1500" b="1" dirty="0"/>
              <a:t>Colhe e Pague</a:t>
            </a:r>
          </a:p>
        </p:txBody>
      </p:sp>
      <p:pic>
        <p:nvPicPr>
          <p:cNvPr id="17" name="Imagem 16"/>
          <p:cNvPicPr>
            <a:picLocks noChangeAspect="1"/>
          </p:cNvPicPr>
          <p:nvPr/>
        </p:nvPicPr>
        <p:blipFill rotWithShape="1">
          <a:blip r:embed="rId10">
            <a:clrChange>
              <a:clrFrom>
                <a:srgbClr val="FFFFFF"/>
              </a:clrFrom>
              <a:clrTo>
                <a:srgbClr val="FFFFFF">
                  <a:alpha val="0"/>
                </a:srgbClr>
              </a:clrTo>
            </a:clrChange>
          </a:blip>
          <a:srcRect l="33695" t="20171" r="54445" b="65194"/>
          <a:stretch/>
        </p:blipFill>
        <p:spPr>
          <a:xfrm rot="440955">
            <a:off x="11367838" y="6103052"/>
            <a:ext cx="551060" cy="425001"/>
          </a:xfrm>
          <a:prstGeom prst="rect">
            <a:avLst/>
          </a:prstGeom>
        </p:spPr>
      </p:pic>
    </p:spTree>
    <p:extLst>
      <p:ext uri="{BB962C8B-B14F-4D97-AF65-F5344CB8AC3E}">
        <p14:creationId xmlns:p14="http://schemas.microsoft.com/office/powerpoint/2010/main" val="40422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531086" y="568962"/>
            <a:ext cx="10931109" cy="650065"/>
          </a:xfrm>
        </p:spPr>
        <p:txBody>
          <a:bodyPr rtlCol="0">
            <a:normAutofit fontScale="90000"/>
          </a:bodyPr>
          <a:lstStyle/>
          <a:p>
            <a:pPr algn="ctr"/>
            <a:r>
              <a:rPr lang="pt-BR" sz="6100" b="1" dirty="0">
                <a:solidFill>
                  <a:srgbClr val="00B050"/>
                </a:solidFill>
                <a:effectLst>
                  <a:outerShdw blurRad="38100" dist="38100" dir="2700000" algn="tl">
                    <a:srgbClr val="000000">
                      <a:alpha val="43137"/>
                    </a:srgbClr>
                  </a:outerShdw>
                </a:effectLst>
              </a:rPr>
              <a:t>2021</a:t>
            </a:r>
            <a:r>
              <a:rPr lang="pt-BR" sz="6000" b="1" dirty="0">
                <a:solidFill>
                  <a:schemeClr val="accent2">
                    <a:lumMod val="75000"/>
                  </a:schemeClr>
                </a:solidFill>
                <a:effectLst>
                  <a:outerShdw blurRad="38100" dist="38100" dir="2700000" algn="tl">
                    <a:srgbClr val="000000">
                      <a:alpha val="43137"/>
                    </a:srgbClr>
                  </a:outerShdw>
                </a:effectLst>
              </a:rPr>
              <a:t> </a:t>
            </a:r>
            <a:r>
              <a:rPr lang="pt-BR" b="1" dirty="0">
                <a:solidFill>
                  <a:schemeClr val="accent2">
                    <a:lumMod val="75000"/>
                  </a:schemeClr>
                </a:solidFill>
                <a:effectLst>
                  <a:outerShdw blurRad="38100" dist="38100" dir="2700000" algn="tl">
                    <a:srgbClr val="000000">
                      <a:alpha val="43137"/>
                    </a:srgbClr>
                  </a:outerShdw>
                </a:effectLst>
              </a:rPr>
              <a:t>:</a:t>
            </a:r>
            <a:r>
              <a:rPr lang="pt-BR" sz="6100" b="1" dirty="0">
                <a:solidFill>
                  <a:srgbClr val="00B050"/>
                </a:solidFill>
                <a:effectLst>
                  <a:outerShdw blurRad="38100" dist="38100" dir="2700000" algn="tl">
                    <a:srgbClr val="000000">
                      <a:alpha val="43137"/>
                    </a:srgbClr>
                  </a:outerShdw>
                </a:effectLst>
              </a:rPr>
              <a:t> </a:t>
            </a:r>
            <a:r>
              <a:rPr lang="pt-BR" b="1" dirty="0">
                <a:solidFill>
                  <a:schemeClr val="tx1"/>
                </a:solidFill>
                <a:effectLst>
                  <a:outerShdw blurRad="38100" dist="38100" dir="2700000" algn="tl">
                    <a:srgbClr val="000000">
                      <a:alpha val="43137"/>
                    </a:srgbClr>
                  </a:outerShdw>
                </a:effectLst>
              </a:rPr>
              <a:t>Algumas de nossas atividades neste ano</a:t>
            </a:r>
            <a:endParaRPr lang="pt-BR"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sp>
        <p:nvSpPr>
          <p:cNvPr id="14" name="Retângulo 13"/>
          <p:cNvSpPr/>
          <p:nvPr/>
        </p:nvSpPr>
        <p:spPr>
          <a:xfrm>
            <a:off x="512037" y="3663318"/>
            <a:ext cx="2880000" cy="323165"/>
          </a:xfrm>
          <a:prstGeom prst="rect">
            <a:avLst/>
          </a:prstGeom>
          <a:noFill/>
        </p:spPr>
        <p:txBody>
          <a:bodyPr wrap="square" lIns="91440" tIns="45720" rIns="91440" bIns="45720">
            <a:spAutoFit/>
          </a:bodyPr>
          <a:lstStyle/>
          <a:p>
            <a:pPr algn="ctr"/>
            <a:r>
              <a:rPr lang="pt-BR" sz="1500" b="1" dirty="0"/>
              <a:t>Construindo a nova Horta</a:t>
            </a:r>
          </a:p>
        </p:txBody>
      </p:sp>
      <p:sp>
        <p:nvSpPr>
          <p:cNvPr id="17" name="Retângulo 16"/>
          <p:cNvSpPr/>
          <p:nvPr/>
        </p:nvSpPr>
        <p:spPr>
          <a:xfrm>
            <a:off x="3976637" y="3604049"/>
            <a:ext cx="2635637" cy="553998"/>
          </a:xfrm>
          <a:prstGeom prst="rect">
            <a:avLst/>
          </a:prstGeom>
          <a:noFill/>
        </p:spPr>
        <p:txBody>
          <a:bodyPr wrap="square" lIns="91440" tIns="45720" rIns="91440" bIns="45720">
            <a:spAutoFit/>
          </a:bodyPr>
          <a:lstStyle/>
          <a:p>
            <a:pPr algn="ctr"/>
            <a:r>
              <a:rPr lang="pt-BR" sz="1500" b="1" dirty="0"/>
              <a:t>Construindo o espiral de ervas e flores comestíveis</a:t>
            </a:r>
          </a:p>
        </p:txBody>
      </p:sp>
      <p:sp>
        <p:nvSpPr>
          <p:cNvPr id="19" name="Retângulo 18"/>
          <p:cNvSpPr/>
          <p:nvPr/>
        </p:nvSpPr>
        <p:spPr>
          <a:xfrm>
            <a:off x="7789403" y="3584741"/>
            <a:ext cx="2635637" cy="553998"/>
          </a:xfrm>
          <a:prstGeom prst="rect">
            <a:avLst/>
          </a:prstGeom>
          <a:noFill/>
        </p:spPr>
        <p:txBody>
          <a:bodyPr wrap="square" lIns="91440" tIns="45720" rIns="91440" bIns="45720">
            <a:spAutoFit/>
          </a:bodyPr>
          <a:lstStyle/>
          <a:p>
            <a:pPr algn="ctr"/>
            <a:r>
              <a:rPr lang="pt-BR" sz="1500" b="1" dirty="0"/>
              <a:t>Curso SENAR – Plantio de Arvores Nativas na sede</a:t>
            </a:r>
          </a:p>
        </p:txBody>
      </p:sp>
      <p:sp>
        <p:nvSpPr>
          <p:cNvPr id="20" name="Retângulo 19"/>
          <p:cNvSpPr/>
          <p:nvPr/>
        </p:nvSpPr>
        <p:spPr>
          <a:xfrm>
            <a:off x="531086" y="6179453"/>
            <a:ext cx="6534819" cy="323165"/>
          </a:xfrm>
          <a:prstGeom prst="rect">
            <a:avLst/>
          </a:prstGeom>
          <a:noFill/>
        </p:spPr>
        <p:txBody>
          <a:bodyPr wrap="square" lIns="91440" tIns="45720" rIns="91440" bIns="45720">
            <a:spAutoFit/>
          </a:bodyPr>
          <a:lstStyle/>
          <a:p>
            <a:pPr algn="ctr"/>
            <a:r>
              <a:rPr lang="pt-BR" sz="1500" b="1" dirty="0"/>
              <a:t>Curso </a:t>
            </a:r>
            <a:r>
              <a:rPr lang="pt-BR" sz="1500" b="1" dirty="0" err="1"/>
              <a:t>Senar</a:t>
            </a:r>
            <a:r>
              <a:rPr lang="pt-BR" sz="1500" b="1" dirty="0"/>
              <a:t> – Monitoria em propriedade rural</a:t>
            </a:r>
          </a:p>
        </p:txBody>
      </p:sp>
      <p:sp>
        <p:nvSpPr>
          <p:cNvPr id="22" name="Retângulo 21"/>
          <p:cNvSpPr/>
          <p:nvPr/>
        </p:nvSpPr>
        <p:spPr>
          <a:xfrm>
            <a:off x="7680244" y="5950144"/>
            <a:ext cx="2880000" cy="323165"/>
          </a:xfrm>
          <a:prstGeom prst="rect">
            <a:avLst/>
          </a:prstGeom>
          <a:noFill/>
        </p:spPr>
        <p:txBody>
          <a:bodyPr wrap="square" lIns="91440" tIns="45720" rIns="91440" bIns="45720">
            <a:spAutoFit/>
          </a:bodyPr>
          <a:lstStyle/>
          <a:p>
            <a:pPr algn="ctr"/>
            <a:r>
              <a:rPr lang="pt-BR" sz="1500" b="1" dirty="0"/>
              <a:t>1ª. Feirinha da Primavera</a:t>
            </a:r>
          </a:p>
        </p:txBody>
      </p:sp>
      <p:pic>
        <p:nvPicPr>
          <p:cNvPr id="2" name="Imagem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1087" y="1471843"/>
            <a:ext cx="2880000" cy="2160000"/>
          </a:xfrm>
          <a:prstGeom prst="rect">
            <a:avLst/>
          </a:prstGeom>
          <a:ln w="57150">
            <a:solidFill>
              <a:schemeClr val="accent1">
                <a:lumMod val="60000"/>
                <a:lumOff val="40000"/>
              </a:schemeClr>
            </a:solidFill>
          </a:ln>
        </p:spPr>
      </p:pic>
      <p:pic>
        <p:nvPicPr>
          <p:cNvPr id="5" name="Imagem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84674" y="1358622"/>
            <a:ext cx="2880000" cy="2160000"/>
          </a:xfrm>
          <a:prstGeom prst="rect">
            <a:avLst/>
          </a:prstGeom>
          <a:ln w="57150">
            <a:solidFill>
              <a:schemeClr val="accent1">
                <a:lumMod val="60000"/>
                <a:lumOff val="40000"/>
              </a:schemeClr>
            </a:solidFill>
          </a:ln>
        </p:spPr>
      </p:pic>
      <p:pic>
        <p:nvPicPr>
          <p:cNvPr id="12" name="Imagem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0244" y="1356771"/>
            <a:ext cx="3840000" cy="2160000"/>
          </a:xfrm>
          <a:prstGeom prst="rect">
            <a:avLst/>
          </a:prstGeom>
          <a:ln w="57150">
            <a:solidFill>
              <a:schemeClr val="accent1">
                <a:lumMod val="60000"/>
                <a:lumOff val="40000"/>
              </a:schemeClr>
            </a:solidFill>
          </a:ln>
        </p:spPr>
      </p:pic>
      <p:pic>
        <p:nvPicPr>
          <p:cNvPr id="13" name="Image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2537" y="4232677"/>
            <a:ext cx="3200000" cy="1800000"/>
          </a:xfrm>
          <a:prstGeom prst="rect">
            <a:avLst/>
          </a:prstGeom>
        </p:spPr>
      </p:pic>
      <p:pic>
        <p:nvPicPr>
          <p:cNvPr id="15" name="Imagem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65905" y="4243474"/>
            <a:ext cx="3200000" cy="1800000"/>
          </a:xfrm>
          <a:prstGeom prst="rect">
            <a:avLst/>
          </a:prstGeom>
          <a:ln w="57150">
            <a:solidFill>
              <a:schemeClr val="accent1">
                <a:lumMod val="60000"/>
                <a:lumOff val="40000"/>
              </a:schemeClr>
            </a:solidFill>
          </a:ln>
        </p:spPr>
      </p:pic>
      <p:pic>
        <p:nvPicPr>
          <p:cNvPr id="16" name="Imagem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77394" y="4232677"/>
            <a:ext cx="3600000" cy="1623529"/>
          </a:xfrm>
          <a:prstGeom prst="rect">
            <a:avLst/>
          </a:prstGeom>
        </p:spPr>
      </p:pic>
      <p:pic>
        <p:nvPicPr>
          <p:cNvPr id="21" name="Imagem 20"/>
          <p:cNvPicPr>
            <a:picLocks noChangeAspect="1"/>
          </p:cNvPicPr>
          <p:nvPr/>
        </p:nvPicPr>
        <p:blipFill rotWithShape="1">
          <a:blip r:embed="rId9">
            <a:clrChange>
              <a:clrFrom>
                <a:srgbClr val="FFFFFF"/>
              </a:clrFrom>
              <a:clrTo>
                <a:srgbClr val="FFFFFF">
                  <a:alpha val="0"/>
                </a:srgbClr>
              </a:clrTo>
            </a:clrChange>
          </a:blip>
          <a:srcRect l="33695" t="20171" r="54445" b="65194"/>
          <a:stretch/>
        </p:blipFill>
        <p:spPr>
          <a:xfrm rot="397000">
            <a:off x="11197206" y="5185064"/>
            <a:ext cx="745679" cy="575099"/>
          </a:xfrm>
          <a:prstGeom prst="rect">
            <a:avLst/>
          </a:prstGeom>
        </p:spPr>
      </p:pic>
    </p:spTree>
    <p:extLst>
      <p:ext uri="{BB962C8B-B14F-4D97-AF65-F5344CB8AC3E}">
        <p14:creationId xmlns:p14="http://schemas.microsoft.com/office/powerpoint/2010/main" val="3536039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531087" y="574234"/>
            <a:ext cx="10931109" cy="650065"/>
          </a:xfrm>
        </p:spPr>
        <p:txBody>
          <a:bodyPr rtlCol="0">
            <a:normAutofit/>
          </a:bodyPr>
          <a:lstStyle/>
          <a:p>
            <a:pPr algn="ctr"/>
            <a:r>
              <a:rPr lang="pt-BR" sz="3700" b="1" dirty="0">
                <a:solidFill>
                  <a:srgbClr val="00B050"/>
                </a:solidFill>
                <a:effectLst>
                  <a:outerShdw blurRad="38100" dist="38100" dir="2700000" algn="tl">
                    <a:srgbClr val="000000">
                      <a:alpha val="43137"/>
                    </a:srgbClr>
                  </a:outerShdw>
                </a:effectLst>
              </a:rPr>
              <a:t>2021</a:t>
            </a:r>
            <a:r>
              <a:rPr lang="pt-BR" sz="3700" b="1" dirty="0">
                <a:solidFill>
                  <a:schemeClr val="accent2">
                    <a:lumMod val="75000"/>
                  </a:schemeClr>
                </a:solidFill>
                <a:effectLst>
                  <a:outerShdw blurRad="38100" dist="38100" dir="2700000" algn="tl">
                    <a:srgbClr val="000000">
                      <a:alpha val="43137"/>
                    </a:srgbClr>
                  </a:outerShdw>
                </a:effectLst>
              </a:rPr>
              <a:t> :</a:t>
            </a:r>
            <a:r>
              <a:rPr lang="pt-BR" sz="3700" b="1" dirty="0">
                <a:solidFill>
                  <a:srgbClr val="00B050"/>
                </a:solidFill>
                <a:effectLst>
                  <a:outerShdw blurRad="38100" dist="38100" dir="2700000" algn="tl">
                    <a:srgbClr val="000000">
                      <a:alpha val="43137"/>
                    </a:srgbClr>
                  </a:outerShdw>
                </a:effectLst>
              </a:rPr>
              <a:t> </a:t>
            </a:r>
            <a:r>
              <a:rPr lang="pt-BR" sz="2200" b="1" dirty="0">
                <a:solidFill>
                  <a:schemeClr val="tx1"/>
                </a:solidFill>
                <a:effectLst>
                  <a:outerShdw blurRad="38100" dist="38100" dir="2700000" algn="tl">
                    <a:srgbClr val="000000">
                      <a:alpha val="43137"/>
                    </a:srgbClr>
                  </a:outerShdw>
                </a:effectLst>
              </a:rPr>
              <a:t>Capacitando para florestar </a:t>
            </a:r>
            <a:endParaRPr lang="pt-BR" sz="2200"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pic>
        <p:nvPicPr>
          <p:cNvPr id="3" name="Image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1087" y="1293768"/>
            <a:ext cx="2880000" cy="2160000"/>
          </a:xfrm>
          <a:prstGeom prst="rect">
            <a:avLst/>
          </a:prstGeom>
          <a:ln w="57150">
            <a:solidFill>
              <a:schemeClr val="accent1">
                <a:lumMod val="60000"/>
                <a:lumOff val="40000"/>
              </a:schemeClr>
            </a:solidFill>
          </a:ln>
        </p:spPr>
      </p:pic>
      <p:pic>
        <p:nvPicPr>
          <p:cNvPr id="4" name="Image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1098" y="1332183"/>
            <a:ext cx="2160000" cy="2160000"/>
          </a:xfrm>
          <a:prstGeom prst="rect">
            <a:avLst/>
          </a:prstGeom>
          <a:ln w="57150">
            <a:solidFill>
              <a:schemeClr val="accent1">
                <a:lumMod val="60000"/>
                <a:lumOff val="40000"/>
              </a:schemeClr>
            </a:solidFill>
          </a:ln>
        </p:spPr>
      </p:pic>
      <p:pic>
        <p:nvPicPr>
          <p:cNvPr id="8" name="Image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57248" y="4017733"/>
            <a:ext cx="2880000" cy="2160000"/>
          </a:xfrm>
          <a:prstGeom prst="rect">
            <a:avLst/>
          </a:prstGeom>
        </p:spPr>
      </p:pic>
      <p:pic>
        <p:nvPicPr>
          <p:cNvPr id="9" name="Imagem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3987" y="4050163"/>
            <a:ext cx="2880000" cy="2160000"/>
          </a:xfrm>
          <a:prstGeom prst="rect">
            <a:avLst/>
          </a:prstGeom>
        </p:spPr>
      </p:pic>
      <p:pic>
        <p:nvPicPr>
          <p:cNvPr id="10" name="Imagem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97173" y="1319949"/>
            <a:ext cx="2880000" cy="2160000"/>
          </a:xfrm>
          <a:prstGeom prst="rect">
            <a:avLst/>
          </a:prstGeom>
          <a:ln w="57150">
            <a:solidFill>
              <a:schemeClr val="accent1">
                <a:lumMod val="60000"/>
                <a:lumOff val="40000"/>
              </a:schemeClr>
            </a:solidFill>
          </a:ln>
        </p:spPr>
      </p:pic>
      <p:pic>
        <p:nvPicPr>
          <p:cNvPr id="11" name="Imagem 10"/>
          <p:cNvPicPr>
            <a:picLocks noChangeAspect="1"/>
          </p:cNvPicPr>
          <p:nvPr/>
        </p:nvPicPr>
        <p:blipFill rotWithShape="1">
          <a:blip r:embed="rId8" cstate="print">
            <a:extLst>
              <a:ext uri="{28A0092B-C50C-407E-A947-70E740481C1C}">
                <a14:useLocalDpi xmlns:a14="http://schemas.microsoft.com/office/drawing/2010/main" val="0"/>
              </a:ext>
            </a:extLst>
          </a:blip>
          <a:srcRect r="25012"/>
          <a:stretch/>
        </p:blipFill>
        <p:spPr>
          <a:xfrm rot="5400000">
            <a:off x="8713191" y="3699194"/>
            <a:ext cx="2159662" cy="2880000"/>
          </a:xfrm>
          <a:prstGeom prst="rect">
            <a:avLst/>
          </a:prstGeom>
          <a:ln w="57150">
            <a:solidFill>
              <a:schemeClr val="accent1">
                <a:lumMod val="60000"/>
                <a:lumOff val="40000"/>
              </a:schemeClr>
            </a:solidFill>
          </a:ln>
        </p:spPr>
      </p:pic>
      <p:sp>
        <p:nvSpPr>
          <p:cNvPr id="14" name="Retângulo 13"/>
          <p:cNvSpPr/>
          <p:nvPr/>
        </p:nvSpPr>
        <p:spPr>
          <a:xfrm>
            <a:off x="531087" y="3453768"/>
            <a:ext cx="2880000" cy="553998"/>
          </a:xfrm>
          <a:prstGeom prst="rect">
            <a:avLst/>
          </a:prstGeom>
          <a:noFill/>
        </p:spPr>
        <p:txBody>
          <a:bodyPr wrap="square" lIns="91440" tIns="45720" rIns="91440" bIns="45720">
            <a:spAutoFit/>
          </a:bodyPr>
          <a:lstStyle/>
          <a:p>
            <a:pPr algn="ctr"/>
            <a:r>
              <a:rPr lang="pt-BR" sz="1500" b="1" dirty="0"/>
              <a:t>Plantio de novas árvores </a:t>
            </a:r>
          </a:p>
          <a:p>
            <a:pPr algn="ctr"/>
            <a:r>
              <a:rPr lang="pt-BR" sz="1500" b="1" dirty="0"/>
              <a:t>e manutenção</a:t>
            </a:r>
          </a:p>
        </p:txBody>
      </p:sp>
      <p:sp>
        <p:nvSpPr>
          <p:cNvPr id="17" name="Retângulo 16"/>
          <p:cNvSpPr/>
          <p:nvPr/>
        </p:nvSpPr>
        <p:spPr>
          <a:xfrm>
            <a:off x="3433184" y="3492183"/>
            <a:ext cx="2635637" cy="553998"/>
          </a:xfrm>
          <a:prstGeom prst="rect">
            <a:avLst/>
          </a:prstGeom>
          <a:noFill/>
        </p:spPr>
        <p:txBody>
          <a:bodyPr wrap="square" lIns="91440" tIns="45720" rIns="91440" bIns="45720">
            <a:spAutoFit/>
          </a:bodyPr>
          <a:lstStyle/>
          <a:p>
            <a:pPr algn="ctr"/>
            <a:r>
              <a:rPr lang="pt-BR" sz="1500" b="1" dirty="0"/>
              <a:t>Presente da ONG Sementes</a:t>
            </a:r>
          </a:p>
          <a:p>
            <a:pPr algn="ctr"/>
            <a:r>
              <a:rPr lang="pt-BR" sz="1500" b="1" dirty="0"/>
              <a:t>do Serrado</a:t>
            </a:r>
          </a:p>
        </p:txBody>
      </p:sp>
      <p:sp>
        <p:nvSpPr>
          <p:cNvPr id="19" name="Retângulo 18"/>
          <p:cNvSpPr/>
          <p:nvPr/>
        </p:nvSpPr>
        <p:spPr>
          <a:xfrm>
            <a:off x="6068821" y="3470441"/>
            <a:ext cx="5712313" cy="553998"/>
          </a:xfrm>
          <a:prstGeom prst="rect">
            <a:avLst/>
          </a:prstGeom>
          <a:noFill/>
        </p:spPr>
        <p:txBody>
          <a:bodyPr wrap="square" lIns="91440" tIns="45720" rIns="91440" bIns="45720">
            <a:spAutoFit/>
          </a:bodyPr>
          <a:lstStyle/>
          <a:p>
            <a:pPr algn="ctr"/>
            <a:r>
              <a:rPr lang="pt-BR" sz="1500" b="1" dirty="0"/>
              <a:t>Curso SENAR – Florestamento 3 dias e manutenção 2 dias </a:t>
            </a:r>
          </a:p>
          <a:p>
            <a:pPr algn="ctr"/>
            <a:r>
              <a:rPr lang="pt-BR" sz="1500" b="1" dirty="0"/>
              <a:t>(600 mudas plantadas em 3 dias)</a:t>
            </a:r>
          </a:p>
        </p:txBody>
      </p:sp>
      <p:sp>
        <p:nvSpPr>
          <p:cNvPr id="20" name="Retângulo 19"/>
          <p:cNvSpPr/>
          <p:nvPr/>
        </p:nvSpPr>
        <p:spPr>
          <a:xfrm>
            <a:off x="664437" y="6215867"/>
            <a:ext cx="3222900" cy="323165"/>
          </a:xfrm>
          <a:prstGeom prst="rect">
            <a:avLst/>
          </a:prstGeom>
          <a:noFill/>
        </p:spPr>
        <p:txBody>
          <a:bodyPr wrap="square" lIns="91440" tIns="45720" rIns="91440" bIns="45720">
            <a:spAutoFit/>
          </a:bodyPr>
          <a:lstStyle/>
          <a:p>
            <a:pPr algn="ctr"/>
            <a:r>
              <a:rPr lang="pt-BR" sz="1500" b="1" dirty="0"/>
              <a:t>Pedidos antecipados pelo aplicativo</a:t>
            </a:r>
          </a:p>
        </p:txBody>
      </p:sp>
      <p:sp>
        <p:nvSpPr>
          <p:cNvPr id="21" name="Retângulo 20"/>
          <p:cNvSpPr/>
          <p:nvPr/>
        </p:nvSpPr>
        <p:spPr>
          <a:xfrm>
            <a:off x="3684321" y="6139667"/>
            <a:ext cx="4487322" cy="553998"/>
          </a:xfrm>
          <a:prstGeom prst="rect">
            <a:avLst/>
          </a:prstGeom>
          <a:noFill/>
        </p:spPr>
        <p:txBody>
          <a:bodyPr wrap="square" lIns="91440" tIns="45720" rIns="91440" bIns="45720">
            <a:spAutoFit/>
          </a:bodyPr>
          <a:lstStyle/>
          <a:p>
            <a:pPr algn="ctr"/>
            <a:r>
              <a:rPr lang="pt-BR" sz="1500" b="1" dirty="0"/>
              <a:t>Equipamentos para melhor atender na Feirinha (geladeira expositora, bancadas, </a:t>
            </a:r>
            <a:r>
              <a:rPr lang="pt-BR" sz="1500" b="1" dirty="0" err="1"/>
              <a:t>etc</a:t>
            </a:r>
            <a:r>
              <a:rPr lang="pt-BR" sz="1500" b="1" dirty="0"/>
              <a:t>)</a:t>
            </a:r>
          </a:p>
        </p:txBody>
      </p:sp>
      <p:sp>
        <p:nvSpPr>
          <p:cNvPr id="22" name="Retângulo 21"/>
          <p:cNvSpPr/>
          <p:nvPr/>
        </p:nvSpPr>
        <p:spPr>
          <a:xfrm>
            <a:off x="7876770" y="6253967"/>
            <a:ext cx="3902642" cy="323165"/>
          </a:xfrm>
          <a:prstGeom prst="rect">
            <a:avLst/>
          </a:prstGeom>
          <a:noFill/>
        </p:spPr>
        <p:txBody>
          <a:bodyPr wrap="square" lIns="91440" tIns="45720" rIns="91440" bIns="45720">
            <a:spAutoFit/>
          </a:bodyPr>
          <a:lstStyle/>
          <a:p>
            <a:pPr algn="ctr"/>
            <a:r>
              <a:rPr lang="pt-BR" sz="1500" b="1" dirty="0" err="1"/>
              <a:t>Georeferenciamento</a:t>
            </a:r>
            <a:r>
              <a:rPr lang="pt-BR" sz="1500" b="1" dirty="0"/>
              <a:t> da Área Total da Sede</a:t>
            </a:r>
          </a:p>
        </p:txBody>
      </p:sp>
      <p:pic>
        <p:nvPicPr>
          <p:cNvPr id="2" name="Imagem 1"/>
          <p:cNvPicPr>
            <a:picLocks noChangeAspect="1"/>
          </p:cNvPicPr>
          <p:nvPr/>
        </p:nvPicPr>
        <p:blipFill rotWithShape="1">
          <a:blip r:embed="rId9" cstate="print">
            <a:extLst>
              <a:ext uri="{28A0092B-C50C-407E-A947-70E740481C1C}">
                <a14:useLocalDpi xmlns:a14="http://schemas.microsoft.com/office/drawing/2010/main" val="0"/>
              </a:ext>
            </a:extLst>
          </a:blip>
          <a:srcRect l="20947" r="19794"/>
          <a:stretch/>
        </p:blipFill>
        <p:spPr>
          <a:xfrm>
            <a:off x="8986419" y="1317113"/>
            <a:ext cx="2794715" cy="2176673"/>
          </a:xfrm>
          <a:prstGeom prst="rect">
            <a:avLst/>
          </a:prstGeom>
          <a:ln w="57150">
            <a:solidFill>
              <a:schemeClr val="accent1">
                <a:lumMod val="60000"/>
                <a:lumOff val="40000"/>
              </a:schemeClr>
            </a:solidFill>
          </a:ln>
        </p:spPr>
      </p:pic>
      <p:pic>
        <p:nvPicPr>
          <p:cNvPr id="23" name="Imagem 22"/>
          <p:cNvPicPr>
            <a:picLocks noChangeAspect="1"/>
          </p:cNvPicPr>
          <p:nvPr/>
        </p:nvPicPr>
        <p:blipFill rotWithShape="1">
          <a:blip r:embed="rId10">
            <a:clrChange>
              <a:clrFrom>
                <a:srgbClr val="FFFFFF"/>
              </a:clrFrom>
              <a:clrTo>
                <a:srgbClr val="FFFFFF">
                  <a:alpha val="0"/>
                </a:srgbClr>
              </a:clrTo>
            </a:clrChange>
          </a:blip>
          <a:srcRect l="33695" t="20171" r="54445" b="65194"/>
          <a:stretch/>
        </p:blipFill>
        <p:spPr>
          <a:xfrm>
            <a:off x="11414401" y="5414970"/>
            <a:ext cx="555263" cy="428242"/>
          </a:xfrm>
          <a:prstGeom prst="rect">
            <a:avLst/>
          </a:prstGeom>
        </p:spPr>
      </p:pic>
    </p:spTree>
    <p:extLst>
      <p:ext uri="{BB962C8B-B14F-4D97-AF65-F5344CB8AC3E}">
        <p14:creationId xmlns:p14="http://schemas.microsoft.com/office/powerpoint/2010/main" val="953817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638753" y="761381"/>
            <a:ext cx="10931109" cy="650065"/>
          </a:xfrm>
        </p:spPr>
        <p:txBody>
          <a:bodyPr rtlCol="0">
            <a:normAutofit fontScale="90000"/>
          </a:bodyPr>
          <a:lstStyle/>
          <a:p>
            <a:pPr algn="ctr"/>
            <a:r>
              <a:rPr lang="pt-BR" sz="6100" b="1" dirty="0">
                <a:solidFill>
                  <a:srgbClr val="00B050"/>
                </a:solidFill>
                <a:effectLst>
                  <a:outerShdw blurRad="38100" dist="38100" dir="2700000" algn="tl">
                    <a:srgbClr val="000000">
                      <a:alpha val="43137"/>
                    </a:srgbClr>
                  </a:outerShdw>
                </a:effectLst>
              </a:rPr>
              <a:t>2021</a:t>
            </a:r>
            <a:r>
              <a:rPr lang="pt-BR" sz="6000" b="1" dirty="0">
                <a:solidFill>
                  <a:schemeClr val="accent2">
                    <a:lumMod val="75000"/>
                  </a:schemeClr>
                </a:solidFill>
                <a:effectLst>
                  <a:outerShdw blurRad="38100" dist="38100" dir="2700000" algn="tl">
                    <a:srgbClr val="000000">
                      <a:alpha val="43137"/>
                    </a:srgbClr>
                  </a:outerShdw>
                </a:effectLst>
              </a:rPr>
              <a:t> </a:t>
            </a:r>
            <a:r>
              <a:rPr lang="pt-BR" b="1" dirty="0">
                <a:solidFill>
                  <a:schemeClr val="accent2">
                    <a:lumMod val="75000"/>
                  </a:schemeClr>
                </a:solidFill>
                <a:effectLst>
                  <a:outerShdw blurRad="38100" dist="38100" dir="2700000" algn="tl">
                    <a:srgbClr val="000000">
                      <a:alpha val="43137"/>
                    </a:srgbClr>
                  </a:outerShdw>
                </a:effectLst>
              </a:rPr>
              <a:t>:</a:t>
            </a:r>
            <a:r>
              <a:rPr lang="pt-BR" sz="6100" b="1" dirty="0">
                <a:solidFill>
                  <a:srgbClr val="00B050"/>
                </a:solidFill>
                <a:effectLst>
                  <a:outerShdw blurRad="38100" dist="38100" dir="2700000" algn="tl">
                    <a:srgbClr val="000000">
                      <a:alpha val="43137"/>
                    </a:srgbClr>
                  </a:outerShdw>
                </a:effectLst>
              </a:rPr>
              <a:t> </a:t>
            </a:r>
            <a:r>
              <a:rPr lang="pt-BR" b="1" dirty="0">
                <a:solidFill>
                  <a:schemeClr val="tx1"/>
                </a:solidFill>
                <a:effectLst>
                  <a:outerShdw blurRad="38100" dist="38100" dir="2700000" algn="tl">
                    <a:srgbClr val="000000">
                      <a:alpha val="43137"/>
                    </a:srgbClr>
                  </a:outerShdw>
                </a:effectLst>
              </a:rPr>
              <a:t>Feiras promovidas no </a:t>
            </a:r>
            <a:br>
              <a:rPr lang="pt-BR" b="1" dirty="0">
                <a:solidFill>
                  <a:schemeClr val="tx1"/>
                </a:solidFill>
                <a:effectLst>
                  <a:outerShdw blurRad="38100" dist="38100" dir="2700000" algn="tl">
                    <a:srgbClr val="000000">
                      <a:alpha val="43137"/>
                    </a:srgbClr>
                  </a:outerShdw>
                </a:effectLst>
              </a:rPr>
            </a:br>
            <a:r>
              <a:rPr lang="pt-BR" b="1" dirty="0">
                <a:solidFill>
                  <a:schemeClr val="tx1"/>
                </a:solidFill>
                <a:effectLst>
                  <a:outerShdw blurRad="38100" dist="38100" dir="2700000" algn="tl">
                    <a:srgbClr val="000000">
                      <a:alpha val="43137"/>
                    </a:srgbClr>
                  </a:outerShdw>
                </a:effectLst>
              </a:rPr>
              <a:t>segmento de cultivos</a:t>
            </a:r>
            <a:endParaRPr lang="pt-BR"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pic>
        <p:nvPicPr>
          <p:cNvPr id="5" name="Image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9939" y="1761212"/>
            <a:ext cx="2880000" cy="2880000"/>
          </a:xfrm>
          <a:prstGeom prst="rect">
            <a:avLst/>
          </a:prstGeom>
        </p:spPr>
      </p:pic>
      <p:pic>
        <p:nvPicPr>
          <p:cNvPr id="15" name="Imagem 14"/>
          <p:cNvPicPr>
            <a:picLocks noChangeAspect="1"/>
          </p:cNvPicPr>
          <p:nvPr/>
        </p:nvPicPr>
        <p:blipFill rotWithShape="1">
          <a:blip r:embed="rId4" cstate="print">
            <a:extLst>
              <a:ext uri="{28A0092B-C50C-407E-A947-70E740481C1C}">
                <a14:useLocalDpi xmlns:a14="http://schemas.microsoft.com/office/drawing/2010/main" val="0"/>
              </a:ext>
            </a:extLst>
          </a:blip>
          <a:srcRect r="15099"/>
          <a:stretch/>
        </p:blipFill>
        <p:spPr>
          <a:xfrm>
            <a:off x="3063345" y="1761212"/>
            <a:ext cx="3260182" cy="2880000"/>
          </a:xfrm>
          <a:prstGeom prst="rect">
            <a:avLst/>
          </a:prstGeom>
        </p:spPr>
      </p:pic>
      <p:pic>
        <p:nvPicPr>
          <p:cNvPr id="16" name="Imagem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68444" y="3314141"/>
            <a:ext cx="2880000" cy="2880000"/>
          </a:xfrm>
          <a:prstGeom prst="rect">
            <a:avLst/>
          </a:prstGeom>
        </p:spPr>
      </p:pic>
      <p:pic>
        <p:nvPicPr>
          <p:cNvPr id="8" name="Imagem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09226" y="3314141"/>
            <a:ext cx="2880000" cy="2880000"/>
          </a:xfrm>
          <a:prstGeom prst="rect">
            <a:avLst/>
          </a:prstGeom>
        </p:spPr>
      </p:pic>
      <p:pic>
        <p:nvPicPr>
          <p:cNvPr id="10" name="Imagem 9"/>
          <p:cNvPicPr>
            <a:picLocks noChangeAspect="1"/>
          </p:cNvPicPr>
          <p:nvPr/>
        </p:nvPicPr>
        <p:blipFill rotWithShape="1">
          <a:blip r:embed="rId7">
            <a:clrChange>
              <a:clrFrom>
                <a:srgbClr val="FFFFFF"/>
              </a:clrFrom>
              <a:clrTo>
                <a:srgbClr val="FFFFFF">
                  <a:alpha val="0"/>
                </a:srgbClr>
              </a:clrTo>
            </a:clrChange>
          </a:blip>
          <a:srcRect l="33695" t="20171" r="54445" b="65194"/>
          <a:stretch/>
        </p:blipFill>
        <p:spPr>
          <a:xfrm rot="603374">
            <a:off x="11350417" y="6240070"/>
            <a:ext cx="564361" cy="435259"/>
          </a:xfrm>
          <a:prstGeom prst="rect">
            <a:avLst/>
          </a:prstGeom>
        </p:spPr>
      </p:pic>
    </p:spTree>
    <p:extLst>
      <p:ext uri="{BB962C8B-B14F-4D97-AF65-F5344CB8AC3E}">
        <p14:creationId xmlns:p14="http://schemas.microsoft.com/office/powerpoint/2010/main" val="4069348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531087" y="480281"/>
            <a:ext cx="10931109" cy="650065"/>
          </a:xfrm>
        </p:spPr>
        <p:txBody>
          <a:bodyPr rtlCol="0">
            <a:normAutofit/>
          </a:bodyPr>
          <a:lstStyle/>
          <a:p>
            <a:pPr algn="ctr"/>
            <a:r>
              <a:rPr lang="pt-BR" sz="3300" b="1" dirty="0">
                <a:solidFill>
                  <a:srgbClr val="00B050"/>
                </a:solidFill>
                <a:effectLst>
                  <a:outerShdw blurRad="38100" dist="38100" dir="2700000" algn="tl">
                    <a:srgbClr val="000000">
                      <a:alpha val="43137"/>
                    </a:srgbClr>
                  </a:outerShdw>
                </a:effectLst>
              </a:rPr>
              <a:t>2020</a:t>
            </a:r>
            <a:r>
              <a:rPr lang="pt-BR" sz="3300" b="1" dirty="0">
                <a:solidFill>
                  <a:schemeClr val="accent2">
                    <a:lumMod val="75000"/>
                  </a:schemeClr>
                </a:solidFill>
                <a:effectLst>
                  <a:outerShdw blurRad="38100" dist="38100" dir="2700000" algn="tl">
                    <a:srgbClr val="000000">
                      <a:alpha val="43137"/>
                    </a:srgbClr>
                  </a:outerShdw>
                </a:effectLst>
              </a:rPr>
              <a:t> :</a:t>
            </a:r>
            <a:r>
              <a:rPr lang="pt-BR" sz="2000" b="1" dirty="0">
                <a:solidFill>
                  <a:srgbClr val="00B050"/>
                </a:solidFill>
                <a:effectLst>
                  <a:outerShdw blurRad="38100" dist="38100" dir="2700000" algn="tl">
                    <a:srgbClr val="000000">
                      <a:alpha val="43137"/>
                    </a:srgbClr>
                  </a:outerShdw>
                </a:effectLst>
              </a:rPr>
              <a:t> </a:t>
            </a:r>
            <a:r>
              <a:rPr lang="pt-BR" sz="2000" b="1" dirty="0">
                <a:solidFill>
                  <a:schemeClr val="tx1"/>
                </a:solidFill>
                <a:effectLst>
                  <a:outerShdw blurRad="38100" dist="38100" dir="2700000" algn="tl">
                    <a:srgbClr val="000000">
                      <a:alpha val="43137"/>
                    </a:srgbClr>
                  </a:outerShdw>
                </a:effectLst>
              </a:rPr>
              <a:t>Presenteando nossos clientes e associados que não nos abandonaram nem na pandemia</a:t>
            </a:r>
            <a:endParaRPr lang="pt-BR" sz="2000"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pic>
        <p:nvPicPr>
          <p:cNvPr id="3" name="Image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1087" y="1506829"/>
            <a:ext cx="2880000" cy="2160000"/>
          </a:xfrm>
          <a:prstGeom prst="rect">
            <a:avLst/>
          </a:prstGeom>
        </p:spPr>
      </p:pic>
      <p:pic>
        <p:nvPicPr>
          <p:cNvPr id="4" name="Imagem 3"/>
          <p:cNvPicPr>
            <a:picLocks noChangeAspect="1"/>
          </p:cNvPicPr>
          <p:nvPr/>
        </p:nvPicPr>
        <p:blipFill rotWithShape="1">
          <a:blip r:embed="rId4" cstate="print">
            <a:extLst>
              <a:ext uri="{28A0092B-C50C-407E-A947-70E740481C1C}">
                <a14:useLocalDpi xmlns:a14="http://schemas.microsoft.com/office/drawing/2010/main" val="0"/>
              </a:ext>
            </a:extLst>
          </a:blip>
          <a:srcRect b="6921"/>
          <a:stretch/>
        </p:blipFill>
        <p:spPr>
          <a:xfrm>
            <a:off x="3658673" y="1506829"/>
            <a:ext cx="2880000" cy="2680687"/>
          </a:xfrm>
          <a:prstGeom prst="rect">
            <a:avLst/>
          </a:prstGeom>
        </p:spPr>
      </p:pic>
      <p:pic>
        <p:nvPicPr>
          <p:cNvPr id="8" name="Image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25048" y="1538797"/>
            <a:ext cx="3600000" cy="2025000"/>
          </a:xfrm>
          <a:prstGeom prst="rect">
            <a:avLst/>
          </a:prstGeom>
          <a:ln w="57150">
            <a:solidFill>
              <a:schemeClr val="accent1">
                <a:lumMod val="60000"/>
                <a:lumOff val="40000"/>
              </a:schemeClr>
            </a:solidFill>
          </a:ln>
        </p:spPr>
      </p:pic>
      <p:sp>
        <p:nvSpPr>
          <p:cNvPr id="9" name="Retângulo 8"/>
          <p:cNvSpPr/>
          <p:nvPr/>
        </p:nvSpPr>
        <p:spPr>
          <a:xfrm>
            <a:off x="985112" y="3765590"/>
            <a:ext cx="1971951" cy="323165"/>
          </a:xfrm>
          <a:prstGeom prst="rect">
            <a:avLst/>
          </a:prstGeom>
        </p:spPr>
        <p:txBody>
          <a:bodyPr wrap="none">
            <a:spAutoFit/>
          </a:bodyPr>
          <a:lstStyle/>
          <a:p>
            <a:pPr algn="ctr"/>
            <a:r>
              <a:rPr lang="pt-BR" sz="1500" b="1" dirty="0"/>
              <a:t>Plantio de Girassóis</a:t>
            </a:r>
          </a:p>
        </p:txBody>
      </p:sp>
      <p:sp>
        <p:nvSpPr>
          <p:cNvPr id="10" name="Retângulo 9"/>
          <p:cNvSpPr/>
          <p:nvPr/>
        </p:nvSpPr>
        <p:spPr>
          <a:xfrm>
            <a:off x="8034232" y="3542045"/>
            <a:ext cx="1981633" cy="323165"/>
          </a:xfrm>
          <a:prstGeom prst="rect">
            <a:avLst/>
          </a:prstGeom>
        </p:spPr>
        <p:txBody>
          <a:bodyPr wrap="none">
            <a:spAutoFit/>
          </a:bodyPr>
          <a:lstStyle/>
          <a:p>
            <a:pPr algn="ctr"/>
            <a:r>
              <a:rPr lang="pt-BR" sz="1500" b="1" dirty="0"/>
              <a:t>Plantio dos Manacás</a:t>
            </a:r>
          </a:p>
        </p:txBody>
      </p:sp>
      <p:pic>
        <p:nvPicPr>
          <p:cNvPr id="11" name="Imagem 10"/>
          <p:cNvPicPr>
            <a:picLocks noChangeAspect="1"/>
          </p:cNvPicPr>
          <p:nvPr/>
        </p:nvPicPr>
        <p:blipFill rotWithShape="1">
          <a:blip r:embed="rId6" cstate="print">
            <a:extLst>
              <a:ext uri="{28A0092B-C50C-407E-A947-70E740481C1C}">
                <a14:useLocalDpi xmlns:a14="http://schemas.microsoft.com/office/drawing/2010/main" val="0"/>
              </a:ext>
            </a:extLst>
          </a:blip>
          <a:srcRect r="6096"/>
          <a:stretch/>
        </p:blipFill>
        <p:spPr>
          <a:xfrm rot="5400000">
            <a:off x="619971" y="4110712"/>
            <a:ext cx="2366392" cy="2520000"/>
          </a:xfrm>
          <a:prstGeom prst="rect">
            <a:avLst/>
          </a:prstGeom>
        </p:spPr>
      </p:pic>
      <p:pic>
        <p:nvPicPr>
          <p:cNvPr id="12" name="Imagem 11"/>
          <p:cNvPicPr>
            <a:picLocks noChangeAspect="1"/>
          </p:cNvPicPr>
          <p:nvPr/>
        </p:nvPicPr>
        <p:blipFill rotWithShape="1">
          <a:blip r:embed="rId7" cstate="print">
            <a:extLst>
              <a:ext uri="{28A0092B-C50C-407E-A947-70E740481C1C}">
                <a14:useLocalDpi xmlns:a14="http://schemas.microsoft.com/office/drawing/2010/main" val="0"/>
              </a:ext>
            </a:extLst>
          </a:blip>
          <a:srcRect r="13835"/>
          <a:stretch/>
        </p:blipFill>
        <p:spPr>
          <a:xfrm rot="5400000">
            <a:off x="3444902" y="4208233"/>
            <a:ext cx="2171350" cy="2520000"/>
          </a:xfrm>
          <a:prstGeom prst="rect">
            <a:avLst/>
          </a:prstGeom>
        </p:spPr>
      </p:pic>
      <p:pic>
        <p:nvPicPr>
          <p:cNvPr id="13" name="Imagem 12"/>
          <p:cNvPicPr>
            <a:picLocks noChangeAspect="1"/>
          </p:cNvPicPr>
          <p:nvPr/>
        </p:nvPicPr>
        <p:blipFill rotWithShape="1">
          <a:blip r:embed="rId8" cstate="print">
            <a:extLst>
              <a:ext uri="{28A0092B-C50C-407E-A947-70E740481C1C}">
                <a14:useLocalDpi xmlns:a14="http://schemas.microsoft.com/office/drawing/2010/main" val="0"/>
              </a:ext>
            </a:extLst>
          </a:blip>
          <a:srcRect r="15369"/>
          <a:stretch/>
        </p:blipFill>
        <p:spPr>
          <a:xfrm rot="5400000">
            <a:off x="6192640" y="4227552"/>
            <a:ext cx="2132713" cy="2520000"/>
          </a:xfrm>
          <a:prstGeom prst="rect">
            <a:avLst/>
          </a:prstGeom>
        </p:spPr>
      </p:pic>
      <p:pic>
        <p:nvPicPr>
          <p:cNvPr id="14" name="Imagem 13"/>
          <p:cNvPicPr>
            <a:picLocks noChangeAspect="1"/>
          </p:cNvPicPr>
          <p:nvPr/>
        </p:nvPicPr>
        <p:blipFill rotWithShape="1">
          <a:blip r:embed="rId9" cstate="print">
            <a:extLst>
              <a:ext uri="{28A0092B-C50C-407E-A947-70E740481C1C}">
                <a14:useLocalDpi xmlns:a14="http://schemas.microsoft.com/office/drawing/2010/main" val="0"/>
              </a:ext>
            </a:extLst>
          </a:blip>
          <a:srcRect b="9013"/>
          <a:stretch/>
        </p:blipFill>
        <p:spPr>
          <a:xfrm>
            <a:off x="8679327" y="3846909"/>
            <a:ext cx="3240000" cy="2210991"/>
          </a:xfrm>
          <a:prstGeom prst="rect">
            <a:avLst/>
          </a:prstGeom>
        </p:spPr>
      </p:pic>
      <p:sp>
        <p:nvSpPr>
          <p:cNvPr id="15" name="Retângulo 14"/>
          <p:cNvSpPr/>
          <p:nvPr/>
        </p:nvSpPr>
        <p:spPr>
          <a:xfrm>
            <a:off x="8633297" y="6057900"/>
            <a:ext cx="3422800" cy="553998"/>
          </a:xfrm>
          <a:prstGeom prst="rect">
            <a:avLst/>
          </a:prstGeom>
          <a:noFill/>
        </p:spPr>
        <p:txBody>
          <a:bodyPr wrap="square" lIns="91440" tIns="45720" rIns="91440" bIns="45720">
            <a:spAutoFit/>
          </a:bodyPr>
          <a:lstStyle/>
          <a:p>
            <a:pPr algn="ctr"/>
            <a:r>
              <a:rPr lang="pt-BR" sz="1500" b="1" dirty="0"/>
              <a:t>Premiação e sorteio de final de ano para clientes e associados</a:t>
            </a:r>
          </a:p>
        </p:txBody>
      </p:sp>
      <p:pic>
        <p:nvPicPr>
          <p:cNvPr id="17" name="Imagem 16"/>
          <p:cNvPicPr>
            <a:picLocks noChangeAspect="1"/>
          </p:cNvPicPr>
          <p:nvPr/>
        </p:nvPicPr>
        <p:blipFill rotWithShape="1">
          <a:blip r:embed="rId10">
            <a:clrChange>
              <a:clrFrom>
                <a:srgbClr val="FFFFFF"/>
              </a:clrFrom>
              <a:clrTo>
                <a:srgbClr val="FFFFFF">
                  <a:alpha val="0"/>
                </a:srgbClr>
              </a:clrTo>
            </a:clrChange>
          </a:blip>
          <a:srcRect l="33695" t="20171" r="54445" b="65194"/>
          <a:stretch/>
        </p:blipFill>
        <p:spPr>
          <a:xfrm>
            <a:off x="11025668" y="2159081"/>
            <a:ext cx="799605" cy="616689"/>
          </a:xfrm>
          <a:prstGeom prst="rect">
            <a:avLst/>
          </a:prstGeom>
        </p:spPr>
      </p:pic>
    </p:spTree>
    <p:extLst>
      <p:ext uri="{BB962C8B-B14F-4D97-AF65-F5344CB8AC3E}">
        <p14:creationId xmlns:p14="http://schemas.microsoft.com/office/powerpoint/2010/main" val="1814472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531087" y="758003"/>
            <a:ext cx="10931109" cy="650065"/>
          </a:xfrm>
        </p:spPr>
        <p:txBody>
          <a:bodyPr rtlCol="0">
            <a:normAutofit fontScale="90000"/>
          </a:bodyPr>
          <a:lstStyle/>
          <a:p>
            <a:pPr algn="ctr"/>
            <a:r>
              <a:rPr lang="pt-BR" sz="3700" b="1" dirty="0">
                <a:solidFill>
                  <a:srgbClr val="00B050"/>
                </a:solidFill>
                <a:effectLst>
                  <a:outerShdw blurRad="38100" dist="38100" dir="2700000" algn="tl">
                    <a:srgbClr val="000000">
                      <a:alpha val="43137"/>
                    </a:srgbClr>
                  </a:outerShdw>
                </a:effectLst>
              </a:rPr>
              <a:t>2020</a:t>
            </a:r>
            <a:r>
              <a:rPr lang="pt-BR" sz="3700" b="1" dirty="0">
                <a:solidFill>
                  <a:schemeClr val="accent2">
                    <a:lumMod val="75000"/>
                  </a:schemeClr>
                </a:solidFill>
                <a:effectLst>
                  <a:outerShdw blurRad="38100" dist="38100" dir="2700000" algn="tl">
                    <a:srgbClr val="000000">
                      <a:alpha val="43137"/>
                    </a:srgbClr>
                  </a:outerShdw>
                </a:effectLst>
              </a:rPr>
              <a:t> :</a:t>
            </a:r>
            <a:r>
              <a:rPr lang="pt-BR" sz="3700" b="1" dirty="0">
                <a:solidFill>
                  <a:srgbClr val="00B050"/>
                </a:solidFill>
                <a:effectLst>
                  <a:outerShdw blurRad="38100" dist="38100" dir="2700000" algn="tl">
                    <a:srgbClr val="000000">
                      <a:alpha val="43137"/>
                    </a:srgbClr>
                  </a:outerShdw>
                </a:effectLst>
              </a:rPr>
              <a:t> </a:t>
            </a:r>
            <a:r>
              <a:rPr lang="pt-BR" sz="2200" b="1" dirty="0">
                <a:solidFill>
                  <a:schemeClr val="tx1"/>
                </a:solidFill>
                <a:effectLst>
                  <a:outerShdw blurRad="38100" dist="38100" dir="2700000" algn="tl">
                    <a:srgbClr val="000000">
                      <a:alpha val="43137"/>
                    </a:srgbClr>
                  </a:outerShdw>
                </a:effectLst>
              </a:rPr>
              <a:t>Juntos, de forma organizada e </a:t>
            </a:r>
            <a:br>
              <a:rPr lang="pt-BR" sz="2200" b="1" dirty="0">
                <a:solidFill>
                  <a:schemeClr val="tx1"/>
                </a:solidFill>
                <a:effectLst>
                  <a:outerShdw blurRad="38100" dist="38100" dir="2700000" algn="tl">
                    <a:srgbClr val="000000">
                      <a:alpha val="43137"/>
                    </a:srgbClr>
                  </a:outerShdw>
                </a:effectLst>
              </a:rPr>
            </a:br>
            <a:r>
              <a:rPr lang="pt-BR" sz="2200" b="1" dirty="0">
                <a:solidFill>
                  <a:schemeClr val="tx1"/>
                </a:solidFill>
                <a:effectLst>
                  <a:outerShdw blurRad="38100" dist="38100" dir="2700000" algn="tl">
                    <a:srgbClr val="000000">
                      <a:alpha val="43137"/>
                    </a:srgbClr>
                  </a:outerShdw>
                </a:effectLst>
              </a:rPr>
              <a:t>com segurança foi-se retomando as atividades e melhorando as estruturas</a:t>
            </a:r>
            <a:endParaRPr lang="pt-BR" sz="2200"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pic>
        <p:nvPicPr>
          <p:cNvPr id="2" name="Image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5816" y="1775792"/>
            <a:ext cx="4320000" cy="4320000"/>
          </a:xfrm>
          <a:prstGeom prst="rect">
            <a:avLst/>
          </a:prstGeom>
        </p:spPr>
      </p:pic>
      <p:pic>
        <p:nvPicPr>
          <p:cNvPr id="5" name="Image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4827" y="1762540"/>
            <a:ext cx="4320000" cy="4320000"/>
          </a:xfrm>
          <a:prstGeom prst="rect">
            <a:avLst/>
          </a:prstGeom>
        </p:spPr>
      </p:pic>
      <p:pic>
        <p:nvPicPr>
          <p:cNvPr id="9" name="Imagem 8"/>
          <p:cNvPicPr>
            <a:picLocks noChangeAspect="1"/>
          </p:cNvPicPr>
          <p:nvPr/>
        </p:nvPicPr>
        <p:blipFill rotWithShape="1">
          <a:blip r:embed="rId5">
            <a:clrChange>
              <a:clrFrom>
                <a:srgbClr val="FFFFFF"/>
              </a:clrFrom>
              <a:clrTo>
                <a:srgbClr val="FFFFFF">
                  <a:alpha val="0"/>
                </a:srgbClr>
              </a:clrTo>
            </a:clrChange>
          </a:blip>
          <a:srcRect l="33695" t="20171" r="54445" b="65194"/>
          <a:stretch/>
        </p:blipFill>
        <p:spPr>
          <a:xfrm>
            <a:off x="11066331" y="5870864"/>
            <a:ext cx="930114" cy="717343"/>
          </a:xfrm>
          <a:prstGeom prst="rect">
            <a:avLst/>
          </a:prstGeom>
        </p:spPr>
      </p:pic>
    </p:spTree>
    <p:extLst>
      <p:ext uri="{BB962C8B-B14F-4D97-AF65-F5344CB8AC3E}">
        <p14:creationId xmlns:p14="http://schemas.microsoft.com/office/powerpoint/2010/main" val="4072660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492987" y="471578"/>
            <a:ext cx="10931109" cy="650065"/>
          </a:xfrm>
        </p:spPr>
        <p:txBody>
          <a:bodyPr rtlCol="0">
            <a:normAutofit fontScale="90000"/>
          </a:bodyPr>
          <a:lstStyle/>
          <a:p>
            <a:pPr algn="ctr"/>
            <a:r>
              <a:rPr lang="pt-BR" sz="6100" b="1" dirty="0">
                <a:solidFill>
                  <a:srgbClr val="00B050"/>
                </a:solidFill>
                <a:effectLst>
                  <a:outerShdw blurRad="38100" dist="38100" dir="2700000" algn="tl">
                    <a:srgbClr val="000000">
                      <a:alpha val="43137"/>
                    </a:srgbClr>
                  </a:outerShdw>
                </a:effectLst>
              </a:rPr>
              <a:t>2020</a:t>
            </a:r>
            <a:r>
              <a:rPr lang="pt-BR" sz="6000" b="1" dirty="0">
                <a:solidFill>
                  <a:schemeClr val="accent2">
                    <a:lumMod val="75000"/>
                  </a:schemeClr>
                </a:solidFill>
                <a:effectLst>
                  <a:outerShdw blurRad="38100" dist="38100" dir="2700000" algn="tl">
                    <a:srgbClr val="000000">
                      <a:alpha val="43137"/>
                    </a:srgbClr>
                  </a:outerShdw>
                </a:effectLst>
              </a:rPr>
              <a:t> </a:t>
            </a:r>
            <a:r>
              <a:rPr lang="pt-BR" b="1" dirty="0">
                <a:solidFill>
                  <a:schemeClr val="accent2">
                    <a:lumMod val="75000"/>
                  </a:schemeClr>
                </a:solidFill>
                <a:effectLst>
                  <a:outerShdw blurRad="38100" dist="38100" dir="2700000" algn="tl">
                    <a:srgbClr val="000000">
                      <a:alpha val="43137"/>
                    </a:srgbClr>
                  </a:outerShdw>
                </a:effectLst>
              </a:rPr>
              <a:t>:</a:t>
            </a:r>
            <a:r>
              <a:rPr lang="pt-BR" sz="6100" b="1" dirty="0">
                <a:solidFill>
                  <a:srgbClr val="00B050"/>
                </a:solidFill>
                <a:effectLst>
                  <a:outerShdw blurRad="38100" dist="38100" dir="2700000" algn="tl">
                    <a:srgbClr val="000000">
                      <a:alpha val="43137"/>
                    </a:srgbClr>
                  </a:outerShdw>
                </a:effectLst>
              </a:rPr>
              <a:t> </a:t>
            </a:r>
            <a:r>
              <a:rPr lang="pt-BR" b="1" dirty="0">
                <a:solidFill>
                  <a:schemeClr val="tx1"/>
                </a:solidFill>
                <a:effectLst>
                  <a:outerShdw blurRad="38100" dist="38100" dir="2700000" algn="tl">
                    <a:srgbClr val="000000">
                      <a:alpha val="43137"/>
                    </a:srgbClr>
                  </a:outerShdw>
                </a:effectLst>
              </a:rPr>
              <a:t>Juntos, de forma organizada e </a:t>
            </a:r>
            <a:br>
              <a:rPr lang="pt-BR" b="1" dirty="0">
                <a:solidFill>
                  <a:schemeClr val="tx1"/>
                </a:solidFill>
                <a:effectLst>
                  <a:outerShdw blurRad="38100" dist="38100" dir="2700000" algn="tl">
                    <a:srgbClr val="000000">
                      <a:alpha val="43137"/>
                    </a:srgbClr>
                  </a:outerShdw>
                </a:effectLst>
              </a:rPr>
            </a:br>
            <a:r>
              <a:rPr lang="pt-BR" b="1" dirty="0">
                <a:solidFill>
                  <a:schemeClr val="tx1"/>
                </a:solidFill>
                <a:effectLst>
                  <a:outerShdw blurRad="38100" dist="38100" dir="2700000" algn="tl">
                    <a:srgbClr val="000000">
                      <a:alpha val="43137"/>
                    </a:srgbClr>
                  </a:outerShdw>
                </a:effectLst>
              </a:rPr>
              <a:t>com segurança foi-se retomando as atividades</a:t>
            </a:r>
            <a:endParaRPr lang="pt-BR"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pic>
        <p:nvPicPr>
          <p:cNvPr id="3" name="Image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093" y="1532586"/>
            <a:ext cx="3600000" cy="2025000"/>
          </a:xfrm>
          <a:prstGeom prst="rect">
            <a:avLst/>
          </a:prstGeom>
        </p:spPr>
      </p:pic>
      <p:sp>
        <p:nvSpPr>
          <p:cNvPr id="12" name="Retângulo 11"/>
          <p:cNvSpPr/>
          <p:nvPr/>
        </p:nvSpPr>
        <p:spPr>
          <a:xfrm>
            <a:off x="391109" y="3682104"/>
            <a:ext cx="3555462" cy="323165"/>
          </a:xfrm>
          <a:prstGeom prst="rect">
            <a:avLst/>
          </a:prstGeom>
        </p:spPr>
        <p:txBody>
          <a:bodyPr wrap="none">
            <a:spAutoFit/>
          </a:bodyPr>
          <a:lstStyle/>
          <a:p>
            <a:pPr algn="ctr"/>
            <a:r>
              <a:rPr lang="pt-BR" sz="1500" b="1" dirty="0"/>
              <a:t>Retomando planejamento dos espaços</a:t>
            </a:r>
          </a:p>
        </p:txBody>
      </p:sp>
      <p:pic>
        <p:nvPicPr>
          <p:cNvPr id="4" name="Image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01544" y="1554072"/>
            <a:ext cx="3600000" cy="2025000"/>
          </a:xfrm>
          <a:prstGeom prst="rect">
            <a:avLst/>
          </a:prstGeom>
        </p:spPr>
      </p:pic>
      <p:sp>
        <p:nvSpPr>
          <p:cNvPr id="13" name="Retângulo 12"/>
          <p:cNvSpPr/>
          <p:nvPr/>
        </p:nvSpPr>
        <p:spPr>
          <a:xfrm>
            <a:off x="4720860" y="3647802"/>
            <a:ext cx="5874064" cy="323165"/>
          </a:xfrm>
          <a:prstGeom prst="rect">
            <a:avLst/>
          </a:prstGeom>
        </p:spPr>
        <p:txBody>
          <a:bodyPr wrap="square">
            <a:spAutoFit/>
          </a:bodyPr>
          <a:lstStyle/>
          <a:p>
            <a:pPr algn="ctr"/>
            <a:r>
              <a:rPr lang="pt-BR" sz="1500" b="1" dirty="0"/>
              <a:t>Retomando feirinha delivery</a:t>
            </a:r>
          </a:p>
        </p:txBody>
      </p:sp>
      <p:pic>
        <p:nvPicPr>
          <p:cNvPr id="8" name="Imagem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34924" y="1508934"/>
            <a:ext cx="2160000" cy="2160000"/>
          </a:xfrm>
          <a:prstGeom prst="rect">
            <a:avLst/>
          </a:prstGeom>
        </p:spPr>
      </p:pic>
      <p:pic>
        <p:nvPicPr>
          <p:cNvPr id="14" name="Image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9093" y="4072637"/>
            <a:ext cx="2880000" cy="2500000"/>
          </a:xfrm>
          <a:prstGeom prst="rect">
            <a:avLst/>
          </a:prstGeom>
        </p:spPr>
      </p:pic>
      <p:pic>
        <p:nvPicPr>
          <p:cNvPr id="16" name="Imagem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95989" y="4061181"/>
            <a:ext cx="2880000" cy="2160000"/>
          </a:xfrm>
          <a:prstGeom prst="rect">
            <a:avLst/>
          </a:prstGeom>
          <a:solidFill>
            <a:schemeClr val="accent1">
              <a:lumMod val="60000"/>
              <a:lumOff val="40000"/>
            </a:schemeClr>
          </a:solidFill>
          <a:ln w="57150">
            <a:solidFill>
              <a:schemeClr val="accent1">
                <a:lumMod val="60000"/>
                <a:lumOff val="40000"/>
              </a:schemeClr>
            </a:solidFill>
          </a:ln>
        </p:spPr>
      </p:pic>
      <p:sp>
        <p:nvSpPr>
          <p:cNvPr id="18" name="Retângulo 17"/>
          <p:cNvSpPr/>
          <p:nvPr/>
        </p:nvSpPr>
        <p:spPr>
          <a:xfrm>
            <a:off x="4301544" y="6221181"/>
            <a:ext cx="5744234" cy="323165"/>
          </a:xfrm>
          <a:prstGeom prst="rect">
            <a:avLst/>
          </a:prstGeom>
        </p:spPr>
        <p:txBody>
          <a:bodyPr wrap="square">
            <a:spAutoFit/>
          </a:bodyPr>
          <a:lstStyle/>
          <a:p>
            <a:pPr algn="ctr"/>
            <a:r>
              <a:rPr lang="pt-BR" sz="1500" b="1" dirty="0"/>
              <a:t>Revitalização de 10 canteiros , jardins, da  Av. Carlos Mauro</a:t>
            </a:r>
          </a:p>
        </p:txBody>
      </p:sp>
      <p:pic>
        <p:nvPicPr>
          <p:cNvPr id="19" name="Imagem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57892" y="4048176"/>
            <a:ext cx="2880000" cy="2160000"/>
          </a:xfrm>
          <a:prstGeom prst="rect">
            <a:avLst/>
          </a:prstGeom>
          <a:solidFill>
            <a:schemeClr val="accent1">
              <a:lumMod val="60000"/>
              <a:lumOff val="40000"/>
            </a:schemeClr>
          </a:solidFill>
          <a:ln w="57150">
            <a:solidFill>
              <a:schemeClr val="accent1">
                <a:lumMod val="60000"/>
                <a:lumOff val="40000"/>
              </a:schemeClr>
            </a:solidFill>
          </a:ln>
        </p:spPr>
      </p:pic>
      <p:pic>
        <p:nvPicPr>
          <p:cNvPr id="17" name="Imagem 16"/>
          <p:cNvPicPr>
            <a:picLocks noChangeAspect="1"/>
          </p:cNvPicPr>
          <p:nvPr/>
        </p:nvPicPr>
        <p:blipFill rotWithShape="1">
          <a:blip r:embed="rId9">
            <a:clrChange>
              <a:clrFrom>
                <a:srgbClr val="FFFFFF"/>
              </a:clrFrom>
              <a:clrTo>
                <a:srgbClr val="FFFFFF">
                  <a:alpha val="0"/>
                </a:srgbClr>
              </a:clrTo>
            </a:clrChange>
          </a:blip>
          <a:srcRect l="33695" t="20171" r="54445" b="65194"/>
          <a:stretch/>
        </p:blipFill>
        <p:spPr>
          <a:xfrm>
            <a:off x="10770257" y="5141181"/>
            <a:ext cx="1013478" cy="781637"/>
          </a:xfrm>
          <a:prstGeom prst="rect">
            <a:avLst/>
          </a:prstGeom>
        </p:spPr>
      </p:pic>
    </p:spTree>
    <p:extLst>
      <p:ext uri="{BB962C8B-B14F-4D97-AF65-F5344CB8AC3E}">
        <p14:creationId xmlns:p14="http://schemas.microsoft.com/office/powerpoint/2010/main" val="3944259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531087" y="594735"/>
            <a:ext cx="10931109" cy="650065"/>
          </a:xfrm>
        </p:spPr>
        <p:txBody>
          <a:bodyPr rtlCol="0">
            <a:normAutofit fontScale="90000"/>
          </a:bodyPr>
          <a:lstStyle/>
          <a:p>
            <a:pPr algn="ctr"/>
            <a:r>
              <a:rPr lang="pt-BR" sz="6100" b="1" dirty="0">
                <a:solidFill>
                  <a:srgbClr val="00B050"/>
                </a:solidFill>
                <a:effectLst>
                  <a:outerShdw blurRad="38100" dist="38100" dir="2700000" algn="tl">
                    <a:srgbClr val="000000">
                      <a:alpha val="43137"/>
                    </a:srgbClr>
                  </a:outerShdw>
                </a:effectLst>
              </a:rPr>
              <a:t>2020</a:t>
            </a:r>
            <a:r>
              <a:rPr lang="pt-BR" sz="6000" b="1" dirty="0">
                <a:solidFill>
                  <a:schemeClr val="accent2">
                    <a:lumMod val="75000"/>
                  </a:schemeClr>
                </a:solidFill>
                <a:effectLst>
                  <a:outerShdw blurRad="38100" dist="38100" dir="2700000" algn="tl">
                    <a:srgbClr val="000000">
                      <a:alpha val="43137"/>
                    </a:srgbClr>
                  </a:outerShdw>
                </a:effectLst>
              </a:rPr>
              <a:t> </a:t>
            </a:r>
            <a:r>
              <a:rPr lang="pt-BR" b="1" dirty="0">
                <a:solidFill>
                  <a:schemeClr val="accent2">
                    <a:lumMod val="75000"/>
                  </a:schemeClr>
                </a:solidFill>
                <a:effectLst>
                  <a:outerShdw blurRad="38100" dist="38100" dir="2700000" algn="tl">
                    <a:srgbClr val="000000">
                      <a:alpha val="43137"/>
                    </a:srgbClr>
                  </a:outerShdw>
                </a:effectLst>
              </a:rPr>
              <a:t>:</a:t>
            </a:r>
            <a:r>
              <a:rPr lang="pt-BR" sz="6100" b="1" dirty="0">
                <a:solidFill>
                  <a:srgbClr val="00B050"/>
                </a:solidFill>
                <a:effectLst>
                  <a:outerShdw blurRad="38100" dist="38100" dir="2700000" algn="tl">
                    <a:srgbClr val="000000">
                      <a:alpha val="43137"/>
                    </a:srgbClr>
                  </a:outerShdw>
                </a:effectLst>
              </a:rPr>
              <a:t> </a:t>
            </a:r>
            <a:r>
              <a:rPr lang="pt-BR" b="1" dirty="0">
                <a:solidFill>
                  <a:schemeClr val="tx1"/>
                </a:solidFill>
                <a:effectLst>
                  <a:outerShdw blurRad="38100" dist="38100" dir="2700000" algn="tl">
                    <a:srgbClr val="000000">
                      <a:alpha val="43137"/>
                    </a:srgbClr>
                  </a:outerShdw>
                </a:effectLst>
              </a:rPr>
              <a:t>Juntos, de forma organizada e </a:t>
            </a:r>
            <a:br>
              <a:rPr lang="pt-BR" b="1" dirty="0">
                <a:solidFill>
                  <a:schemeClr val="tx1"/>
                </a:solidFill>
                <a:effectLst>
                  <a:outerShdw blurRad="38100" dist="38100" dir="2700000" algn="tl">
                    <a:srgbClr val="000000">
                      <a:alpha val="43137"/>
                    </a:srgbClr>
                  </a:outerShdw>
                </a:effectLst>
              </a:rPr>
            </a:br>
            <a:r>
              <a:rPr lang="pt-BR" b="1" dirty="0">
                <a:solidFill>
                  <a:schemeClr val="tx1"/>
                </a:solidFill>
                <a:effectLst>
                  <a:outerShdw blurRad="38100" dist="38100" dir="2700000" algn="tl">
                    <a:srgbClr val="000000">
                      <a:alpha val="43137"/>
                    </a:srgbClr>
                  </a:outerShdw>
                </a:effectLst>
              </a:rPr>
              <a:t>com segurança foi-se retomando as atividades</a:t>
            </a:r>
            <a:endParaRPr lang="pt-BR"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pic>
        <p:nvPicPr>
          <p:cNvPr id="2" name="Imagem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1087" y="1635617"/>
            <a:ext cx="3600000" cy="2025000"/>
          </a:xfrm>
          <a:prstGeom prst="rect">
            <a:avLst/>
          </a:prstGeom>
        </p:spPr>
      </p:pic>
      <p:pic>
        <p:nvPicPr>
          <p:cNvPr id="9" name="Image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1087" y="3953770"/>
            <a:ext cx="3600000" cy="2025000"/>
          </a:xfrm>
          <a:prstGeom prst="rect">
            <a:avLst/>
          </a:prstGeom>
        </p:spPr>
      </p:pic>
      <p:pic>
        <p:nvPicPr>
          <p:cNvPr id="10" name="Imagem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93382" y="3454304"/>
            <a:ext cx="3600000" cy="2700000"/>
          </a:xfrm>
          <a:prstGeom prst="rect">
            <a:avLst/>
          </a:prstGeom>
          <a:ln w="57150">
            <a:solidFill>
              <a:schemeClr val="accent1">
                <a:lumMod val="60000"/>
                <a:lumOff val="40000"/>
              </a:schemeClr>
            </a:solidFill>
          </a:ln>
        </p:spPr>
      </p:pic>
      <p:pic>
        <p:nvPicPr>
          <p:cNvPr id="11" name="Imagem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62234" y="2501321"/>
            <a:ext cx="3600000" cy="2025000"/>
          </a:xfrm>
          <a:prstGeom prst="rect">
            <a:avLst/>
          </a:prstGeom>
        </p:spPr>
      </p:pic>
      <p:sp>
        <p:nvSpPr>
          <p:cNvPr id="12" name="Retângulo 11"/>
          <p:cNvSpPr/>
          <p:nvPr/>
        </p:nvSpPr>
        <p:spPr>
          <a:xfrm>
            <a:off x="619687" y="5978770"/>
            <a:ext cx="3422800" cy="323165"/>
          </a:xfrm>
          <a:prstGeom prst="rect">
            <a:avLst/>
          </a:prstGeom>
          <a:noFill/>
        </p:spPr>
        <p:txBody>
          <a:bodyPr wrap="square" lIns="91440" tIns="45720" rIns="91440" bIns="45720">
            <a:spAutoFit/>
          </a:bodyPr>
          <a:lstStyle/>
          <a:p>
            <a:pPr algn="ctr"/>
            <a:r>
              <a:rPr lang="pt-BR" sz="1500" b="1" dirty="0"/>
              <a:t>Retomando a horta</a:t>
            </a:r>
          </a:p>
        </p:txBody>
      </p:sp>
      <p:sp>
        <p:nvSpPr>
          <p:cNvPr id="13" name="Retângulo 12"/>
          <p:cNvSpPr/>
          <p:nvPr/>
        </p:nvSpPr>
        <p:spPr>
          <a:xfrm>
            <a:off x="8867616" y="2190473"/>
            <a:ext cx="4284804" cy="784830"/>
          </a:xfrm>
          <a:prstGeom prst="rect">
            <a:avLst/>
          </a:prstGeom>
          <a:noFill/>
        </p:spPr>
        <p:txBody>
          <a:bodyPr wrap="square" lIns="91440" tIns="45720" rIns="91440" bIns="45720">
            <a:spAutoFit/>
          </a:bodyPr>
          <a:lstStyle/>
          <a:p>
            <a:pPr algn="ctr"/>
            <a:r>
              <a:rPr lang="pt-BR" sz="1500" b="1" dirty="0"/>
              <a:t>Madeira triturada</a:t>
            </a:r>
          </a:p>
          <a:p>
            <a:pPr algn="ctr"/>
            <a:r>
              <a:rPr lang="pt-BR" sz="1500" b="1" dirty="0"/>
              <a:t>de podas da cidade </a:t>
            </a:r>
          </a:p>
          <a:p>
            <a:pPr algn="ctr"/>
            <a:r>
              <a:rPr lang="pt-BR" sz="1500" b="1" dirty="0"/>
              <a:t>para nutrir o solo</a:t>
            </a:r>
          </a:p>
        </p:txBody>
      </p:sp>
      <p:sp>
        <p:nvSpPr>
          <p:cNvPr id="14" name="Retângulo 13"/>
          <p:cNvSpPr/>
          <p:nvPr/>
        </p:nvSpPr>
        <p:spPr>
          <a:xfrm>
            <a:off x="6543007" y="6121298"/>
            <a:ext cx="5473521" cy="553998"/>
          </a:xfrm>
          <a:prstGeom prst="rect">
            <a:avLst/>
          </a:prstGeom>
          <a:noFill/>
        </p:spPr>
        <p:txBody>
          <a:bodyPr wrap="square" lIns="91440" tIns="45720" rIns="91440" bIns="45720">
            <a:spAutoFit/>
          </a:bodyPr>
          <a:lstStyle/>
          <a:p>
            <a:pPr algn="r"/>
            <a:r>
              <a:rPr lang="pt-BR" sz="1500" b="1" dirty="0"/>
              <a:t>Nutrindo o solo, plantando bananeiras para delimitar áreas e posteriormente usar como massa para nutrição do solo</a:t>
            </a:r>
          </a:p>
        </p:txBody>
      </p:sp>
      <p:pic>
        <p:nvPicPr>
          <p:cNvPr id="15" name="Imagem 14"/>
          <p:cNvPicPr>
            <a:picLocks noChangeAspect="1"/>
          </p:cNvPicPr>
          <p:nvPr/>
        </p:nvPicPr>
        <p:blipFill rotWithShape="1">
          <a:blip r:embed="rId7" cstate="print">
            <a:extLst>
              <a:ext uri="{28A0092B-C50C-407E-A947-70E740481C1C}">
                <a14:useLocalDpi xmlns:a14="http://schemas.microsoft.com/office/drawing/2010/main" val="0"/>
              </a:ext>
            </a:extLst>
          </a:blip>
          <a:srcRect t="20862"/>
          <a:stretch/>
        </p:blipFill>
        <p:spPr>
          <a:xfrm>
            <a:off x="8193382" y="1687432"/>
            <a:ext cx="1800000" cy="2532409"/>
          </a:xfrm>
          <a:prstGeom prst="rect">
            <a:avLst/>
          </a:prstGeom>
          <a:ln w="57150">
            <a:solidFill>
              <a:schemeClr val="accent1">
                <a:lumMod val="60000"/>
                <a:lumOff val="40000"/>
              </a:schemeClr>
            </a:solidFill>
          </a:ln>
        </p:spPr>
      </p:pic>
      <p:sp>
        <p:nvSpPr>
          <p:cNvPr id="17" name="Retângulo 16"/>
          <p:cNvSpPr/>
          <p:nvPr/>
        </p:nvSpPr>
        <p:spPr>
          <a:xfrm>
            <a:off x="4450834" y="4657891"/>
            <a:ext cx="3422800" cy="323165"/>
          </a:xfrm>
          <a:prstGeom prst="rect">
            <a:avLst/>
          </a:prstGeom>
          <a:noFill/>
        </p:spPr>
        <p:txBody>
          <a:bodyPr wrap="square" lIns="91440" tIns="45720" rIns="91440" bIns="45720">
            <a:spAutoFit/>
          </a:bodyPr>
          <a:lstStyle/>
          <a:p>
            <a:pPr algn="ctr"/>
            <a:r>
              <a:rPr lang="pt-BR" sz="1500" b="1" dirty="0"/>
              <a:t>E a natureza responde</a:t>
            </a:r>
          </a:p>
        </p:txBody>
      </p:sp>
      <p:pic>
        <p:nvPicPr>
          <p:cNvPr id="18" name="Imagem 17"/>
          <p:cNvPicPr>
            <a:picLocks noChangeAspect="1"/>
          </p:cNvPicPr>
          <p:nvPr/>
        </p:nvPicPr>
        <p:blipFill rotWithShape="1">
          <a:blip r:embed="rId8">
            <a:clrChange>
              <a:clrFrom>
                <a:srgbClr val="FFFFFF"/>
              </a:clrFrom>
              <a:clrTo>
                <a:srgbClr val="FFFFFF">
                  <a:alpha val="0"/>
                </a:srgbClr>
              </a:clrTo>
            </a:clrChange>
          </a:blip>
          <a:srcRect l="33695" t="20171" r="54445" b="65194"/>
          <a:stretch/>
        </p:blipFill>
        <p:spPr>
          <a:xfrm rot="20883321">
            <a:off x="7284163" y="5531460"/>
            <a:ext cx="733856" cy="565981"/>
          </a:xfrm>
          <a:prstGeom prst="rect">
            <a:avLst/>
          </a:prstGeom>
        </p:spPr>
      </p:pic>
    </p:spTree>
    <p:extLst>
      <p:ext uri="{BB962C8B-B14F-4D97-AF65-F5344CB8AC3E}">
        <p14:creationId xmlns:p14="http://schemas.microsoft.com/office/powerpoint/2010/main" val="3453502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391387" y="619395"/>
            <a:ext cx="10931109" cy="650065"/>
          </a:xfrm>
        </p:spPr>
        <p:txBody>
          <a:bodyPr rtlCol="0">
            <a:noAutofit/>
          </a:bodyPr>
          <a:lstStyle/>
          <a:p>
            <a:pPr algn="ctr"/>
            <a:r>
              <a:rPr lang="pt-BR" sz="5000" b="1" dirty="0">
                <a:solidFill>
                  <a:srgbClr val="00B050"/>
                </a:solidFill>
                <a:effectLst>
                  <a:outerShdw blurRad="38100" dist="38100" dir="2700000" algn="tl">
                    <a:srgbClr val="000000">
                      <a:alpha val="43137"/>
                    </a:srgbClr>
                  </a:outerShdw>
                </a:effectLst>
              </a:rPr>
              <a:t>2020</a:t>
            </a:r>
            <a:r>
              <a:rPr lang="pt-BR" sz="5000" b="1" dirty="0">
                <a:solidFill>
                  <a:schemeClr val="accent2">
                    <a:lumMod val="75000"/>
                  </a:schemeClr>
                </a:solidFill>
                <a:effectLst>
                  <a:outerShdw blurRad="38100" dist="38100" dir="2700000" algn="tl">
                    <a:srgbClr val="000000">
                      <a:alpha val="43137"/>
                    </a:srgbClr>
                  </a:outerShdw>
                </a:effectLst>
              </a:rPr>
              <a:t>:</a:t>
            </a:r>
            <a:r>
              <a:rPr lang="pt-BR" sz="3000" b="1" dirty="0">
                <a:solidFill>
                  <a:schemeClr val="accent2">
                    <a:lumMod val="75000"/>
                  </a:schemeClr>
                </a:solidFill>
                <a:effectLst>
                  <a:outerShdw blurRad="38100" dist="38100" dir="2700000" algn="tl">
                    <a:srgbClr val="000000">
                      <a:alpha val="43137"/>
                    </a:srgbClr>
                  </a:outerShdw>
                </a:effectLst>
              </a:rPr>
              <a:t> </a:t>
            </a:r>
            <a:r>
              <a:rPr lang="pt-BR" sz="3000" b="1" dirty="0">
                <a:solidFill>
                  <a:schemeClr val="tx1"/>
                </a:solidFill>
                <a:effectLst>
                  <a:outerShdw blurRad="38100" dist="38100" dir="2700000" algn="tl">
                    <a:srgbClr val="000000">
                      <a:alpha val="43137"/>
                    </a:srgbClr>
                  </a:outerShdw>
                </a:effectLst>
              </a:rPr>
              <a:t>A PANDEMIA CHEGOU... e os SONHOS NÃO PARARAM, cada um em sua casa dando força para o outro</a:t>
            </a:r>
            <a:endParaRPr lang="pt-BR" sz="3000"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pic>
        <p:nvPicPr>
          <p:cNvPr id="3" name="Image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389" y="3889956"/>
            <a:ext cx="3600000" cy="2700000"/>
          </a:xfrm>
          <a:prstGeom prst="rect">
            <a:avLst/>
          </a:prstGeom>
        </p:spPr>
      </p:pic>
      <p:pic>
        <p:nvPicPr>
          <p:cNvPr id="4" name="Imagem 3"/>
          <p:cNvPicPr>
            <a:picLocks noChangeAspect="1"/>
          </p:cNvPicPr>
          <p:nvPr/>
        </p:nvPicPr>
        <p:blipFill rotWithShape="1">
          <a:blip r:embed="rId4" cstate="print">
            <a:extLst>
              <a:ext uri="{28A0092B-C50C-407E-A947-70E740481C1C}">
                <a14:useLocalDpi xmlns:a14="http://schemas.microsoft.com/office/drawing/2010/main" val="0"/>
              </a:ext>
            </a:extLst>
          </a:blip>
          <a:srcRect r="5598"/>
          <a:stretch/>
        </p:blipFill>
        <p:spPr>
          <a:xfrm>
            <a:off x="8457408" y="3851856"/>
            <a:ext cx="3398467" cy="2700000"/>
          </a:xfrm>
          <a:prstGeom prst="rect">
            <a:avLst/>
          </a:prstGeom>
        </p:spPr>
      </p:pic>
      <p:pic>
        <p:nvPicPr>
          <p:cNvPr id="8" name="Image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9357408" y="1133759"/>
            <a:ext cx="1800000" cy="3196933"/>
          </a:xfrm>
          <a:prstGeom prst="rect">
            <a:avLst/>
          </a:prstGeom>
        </p:spPr>
      </p:pic>
      <p:pic>
        <p:nvPicPr>
          <p:cNvPr id="13" name="Image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42502" y="4877434"/>
            <a:ext cx="3600000" cy="1704375"/>
          </a:xfrm>
          <a:prstGeom prst="rect">
            <a:avLst/>
          </a:prstGeom>
        </p:spPr>
      </p:pic>
      <p:pic>
        <p:nvPicPr>
          <p:cNvPr id="14" name="Image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8389" y="1588062"/>
            <a:ext cx="2880000" cy="2160000"/>
          </a:xfrm>
          <a:prstGeom prst="rect">
            <a:avLst/>
          </a:prstGeom>
        </p:spPr>
      </p:pic>
      <p:pic>
        <p:nvPicPr>
          <p:cNvPr id="15" name="Imagem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88201" y="1580851"/>
            <a:ext cx="1800000" cy="3200000"/>
          </a:xfrm>
          <a:prstGeom prst="rect">
            <a:avLst/>
          </a:prstGeom>
        </p:spPr>
      </p:pic>
      <p:pic>
        <p:nvPicPr>
          <p:cNvPr id="2" name="Imagem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95795" y="1580850"/>
            <a:ext cx="1821666" cy="3238517"/>
          </a:xfrm>
          <a:prstGeom prst="rect">
            <a:avLst/>
          </a:prstGeom>
        </p:spPr>
      </p:pic>
      <p:pic>
        <p:nvPicPr>
          <p:cNvPr id="12" name="Imagem 11"/>
          <p:cNvPicPr>
            <a:picLocks noChangeAspect="1"/>
          </p:cNvPicPr>
          <p:nvPr/>
        </p:nvPicPr>
        <p:blipFill rotWithShape="1">
          <a:blip r:embed="rId10">
            <a:clrChange>
              <a:clrFrom>
                <a:srgbClr val="FFFFFF"/>
              </a:clrFrom>
              <a:clrTo>
                <a:srgbClr val="FFFFFF">
                  <a:alpha val="0"/>
                </a:srgbClr>
              </a:clrTo>
            </a:clrChange>
          </a:blip>
          <a:srcRect l="33695" t="20171" r="54445" b="65194"/>
          <a:stretch/>
        </p:blipFill>
        <p:spPr>
          <a:xfrm>
            <a:off x="10793631" y="961115"/>
            <a:ext cx="799605" cy="616689"/>
          </a:xfrm>
          <a:prstGeom prst="rect">
            <a:avLst/>
          </a:prstGeom>
        </p:spPr>
      </p:pic>
    </p:spTree>
    <p:extLst>
      <p:ext uri="{BB962C8B-B14F-4D97-AF65-F5344CB8AC3E}">
        <p14:creationId xmlns:p14="http://schemas.microsoft.com/office/powerpoint/2010/main" val="621275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531088" y="294363"/>
            <a:ext cx="10612192" cy="650065"/>
          </a:xfrm>
        </p:spPr>
        <p:txBody>
          <a:bodyPr rtlCol="0">
            <a:normAutofit/>
          </a:bodyPr>
          <a:lstStyle/>
          <a:p>
            <a:pPr algn="ctr"/>
            <a:r>
              <a:rPr lang="pt-BR" sz="3700" b="1" dirty="0">
                <a:solidFill>
                  <a:srgbClr val="00B050"/>
                </a:solidFill>
                <a:effectLst>
                  <a:outerShdw blurRad="38100" dist="38100" dir="2700000" algn="tl">
                    <a:srgbClr val="000000">
                      <a:alpha val="43137"/>
                    </a:srgbClr>
                  </a:outerShdw>
                </a:effectLst>
              </a:rPr>
              <a:t>2020</a:t>
            </a:r>
            <a:r>
              <a:rPr lang="pt-BR" sz="3700" b="1" dirty="0">
                <a:solidFill>
                  <a:schemeClr val="accent2">
                    <a:lumMod val="75000"/>
                  </a:schemeClr>
                </a:solidFill>
                <a:effectLst>
                  <a:outerShdw blurRad="38100" dist="38100" dir="2700000" algn="tl">
                    <a:srgbClr val="000000">
                      <a:alpha val="43137"/>
                    </a:srgbClr>
                  </a:outerShdw>
                </a:effectLst>
              </a:rPr>
              <a:t>: </a:t>
            </a:r>
            <a:r>
              <a:rPr lang="pt-BR" sz="2200" b="1" dirty="0">
                <a:solidFill>
                  <a:schemeClr val="tx1"/>
                </a:solidFill>
                <a:effectLst>
                  <a:outerShdw blurRad="38100" dist="38100" dir="2700000" algn="tl">
                    <a:srgbClr val="000000">
                      <a:alpha val="43137"/>
                    </a:srgbClr>
                  </a:outerShdw>
                </a:effectLst>
              </a:rPr>
              <a:t>Eventos para propagação de conhecimento, cursos e captação de recursos</a:t>
            </a:r>
            <a:endParaRPr lang="pt-BR" sz="2200"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sp>
        <p:nvSpPr>
          <p:cNvPr id="10" name="Retângulo 9"/>
          <p:cNvSpPr/>
          <p:nvPr/>
        </p:nvSpPr>
        <p:spPr>
          <a:xfrm>
            <a:off x="3921274" y="6322768"/>
            <a:ext cx="3480505" cy="323165"/>
          </a:xfrm>
          <a:prstGeom prst="rect">
            <a:avLst/>
          </a:prstGeom>
        </p:spPr>
        <p:txBody>
          <a:bodyPr wrap="none">
            <a:spAutoFit/>
          </a:bodyPr>
          <a:lstStyle/>
          <a:p>
            <a:pPr algn="ctr"/>
            <a:r>
              <a:rPr lang="pt-BR" sz="1500" b="1" dirty="0"/>
              <a:t>Curso </a:t>
            </a:r>
            <a:r>
              <a:rPr lang="pt-BR" sz="1500" b="1" dirty="0" err="1"/>
              <a:t>Senar</a:t>
            </a:r>
            <a:r>
              <a:rPr lang="pt-BR" sz="1500" b="1" dirty="0"/>
              <a:t> – Manutenção em viveiro</a:t>
            </a:r>
          </a:p>
        </p:txBody>
      </p:sp>
      <p:pic>
        <p:nvPicPr>
          <p:cNvPr id="9" name="Imagem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1088" y="944428"/>
            <a:ext cx="2880000" cy="2871000"/>
          </a:xfrm>
          <a:prstGeom prst="rect">
            <a:avLst/>
          </a:prstGeom>
        </p:spPr>
      </p:pic>
      <p:pic>
        <p:nvPicPr>
          <p:cNvPr id="11" name="Imagem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1274" y="1039908"/>
            <a:ext cx="4320000" cy="2430000"/>
          </a:xfrm>
          <a:prstGeom prst="rect">
            <a:avLst/>
          </a:prstGeom>
          <a:ln w="57150">
            <a:solidFill>
              <a:schemeClr val="accent1">
                <a:lumMod val="60000"/>
                <a:lumOff val="40000"/>
              </a:schemeClr>
            </a:solidFill>
          </a:ln>
        </p:spPr>
      </p:pic>
      <p:pic>
        <p:nvPicPr>
          <p:cNvPr id="12" name="Imagem 11"/>
          <p:cNvPicPr>
            <a:picLocks noChangeAspect="1"/>
          </p:cNvPicPr>
          <p:nvPr/>
        </p:nvPicPr>
        <p:blipFill rotWithShape="1">
          <a:blip r:embed="rId5" cstate="print">
            <a:extLst>
              <a:ext uri="{28A0092B-C50C-407E-A947-70E740481C1C}">
                <a14:useLocalDpi xmlns:a14="http://schemas.microsoft.com/office/drawing/2010/main" val="0"/>
              </a:ext>
            </a:extLst>
          </a:blip>
          <a:srcRect l="8100"/>
          <a:stretch/>
        </p:blipFill>
        <p:spPr>
          <a:xfrm>
            <a:off x="7969861" y="1039909"/>
            <a:ext cx="3970111" cy="2430000"/>
          </a:xfrm>
          <a:prstGeom prst="rect">
            <a:avLst/>
          </a:prstGeom>
        </p:spPr>
      </p:pic>
      <p:pic>
        <p:nvPicPr>
          <p:cNvPr id="2050" name="Picture 2" descr="https://lh3.googleusercontent.com/qIe_iAXKBjG6fGOJMDhS3dFwLY1GukxoamLuQXIZllPiYQgkPzITgczT3Gxrju2uObNBHP_YxlvNmn3onYRksYIlfolUGLjXJVhaK3LZAPT2KjFHdyjvT4WFHUgNvnIqlTNdTHSv8bn7Fk5T698N5hXbiyDRdIPn-e8zrzbcnfdsQkhTw7LnATMv2cKUASBhV5dcAmgGOaYXioFfbU7uOs72Yq_WBPzhfnxsEGsvbrc-0BpcaqM2YLcUkoSzndKbEqbLtPsrzcULXt_UbL1E-1jxPgUak86QT9lTvvvF8AAmz4VT9LGDSVyGkZN7El8ETMgC9PnczCMvT1FO9tcwefA5ZPJ8oOGmeC2Cc6iL02dxEKjPMy_a-IzaPG91OrTFVDenmhBKQgd2aKENmwo6DVTVEl8MgRBEsmtjzXzD2hnZGdGqB5NA2GRq2LvK8IJK4WgoJx8eFPkB7bDelvOPIabtgxreN2XtEZeBm6UYSQMc935X3liVj-3HeESRn7dPtgdUpqFbP8Dh0V6S1bWw8xME1tc3l4pZn85dJPHRpOJWrjU8Yr0g8tuCHVJtGZJArQI8AIfRhnMEjLSE53C8NzjvfHfh0gutZsK7xfCmVhFK31QkWJwC_2lIb5zgJdHplQCWMC2nd63kWXVW6Ydh_sDtkeyRHNKYhbue_RYuwCRBhyzhiAXWRw-N0-d2fz6x4Ieh8NarDkxLN_oZnikSvqkn=w800-h600-no?authuser=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21274" y="3565388"/>
            <a:ext cx="3600000" cy="2700000"/>
          </a:xfrm>
          <a:prstGeom prst="rect">
            <a:avLst/>
          </a:prstGeom>
          <a:noFill/>
          <a:ln w="57150">
            <a:solidFill>
              <a:schemeClr val="accent1">
                <a:lumMod val="60000"/>
                <a:lumOff val="40000"/>
              </a:schemeClr>
            </a:solidFill>
          </a:ln>
          <a:extLst>
            <a:ext uri="{909E8E84-426E-40DD-AFC4-6F175D3DCCD1}">
              <a14:hiddenFill xmlns:a14="http://schemas.microsoft.com/office/drawing/2010/main">
                <a:solidFill>
                  <a:srgbClr val="FFFFFF"/>
                </a:solidFill>
              </a14:hiddenFill>
            </a:ext>
          </a:extLst>
        </p:spPr>
      </p:pic>
      <p:pic>
        <p:nvPicPr>
          <p:cNvPr id="2" name="Imagem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1088" y="3960868"/>
            <a:ext cx="1800000" cy="2400000"/>
          </a:xfrm>
          <a:prstGeom prst="rect">
            <a:avLst/>
          </a:prstGeom>
        </p:spPr>
      </p:pic>
      <p:sp>
        <p:nvSpPr>
          <p:cNvPr id="13" name="Retângulo 12"/>
          <p:cNvSpPr/>
          <p:nvPr/>
        </p:nvSpPr>
        <p:spPr>
          <a:xfrm>
            <a:off x="975271" y="6341817"/>
            <a:ext cx="1991635" cy="323165"/>
          </a:xfrm>
          <a:prstGeom prst="rect">
            <a:avLst/>
          </a:prstGeom>
        </p:spPr>
        <p:txBody>
          <a:bodyPr wrap="none">
            <a:spAutoFit/>
          </a:bodyPr>
          <a:lstStyle/>
          <a:p>
            <a:pPr algn="ctr"/>
            <a:r>
              <a:rPr lang="pt-BR" sz="1500" b="1" dirty="0"/>
              <a:t>Manutenção da Sede</a:t>
            </a:r>
          </a:p>
        </p:txBody>
      </p:sp>
      <p:pic>
        <p:nvPicPr>
          <p:cNvPr id="4" name="Imagem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69862" y="3960868"/>
            <a:ext cx="3600000" cy="2149834"/>
          </a:xfrm>
          <a:prstGeom prst="rect">
            <a:avLst/>
          </a:prstGeom>
        </p:spPr>
      </p:pic>
      <p:pic>
        <p:nvPicPr>
          <p:cNvPr id="15" name="Imagem 14"/>
          <p:cNvPicPr>
            <a:picLocks noChangeAspect="1"/>
          </p:cNvPicPr>
          <p:nvPr/>
        </p:nvPicPr>
        <p:blipFill rotWithShape="1">
          <a:blip r:embed="rId9">
            <a:clrChange>
              <a:clrFrom>
                <a:srgbClr val="FFFFFF"/>
              </a:clrFrom>
              <a:clrTo>
                <a:srgbClr val="FFFFFF">
                  <a:alpha val="0"/>
                </a:srgbClr>
              </a:clrTo>
            </a:clrChange>
          </a:blip>
          <a:srcRect l="33695" t="20171" r="54445" b="65194"/>
          <a:stretch/>
        </p:blipFill>
        <p:spPr>
          <a:xfrm rot="499990">
            <a:off x="10678687" y="6110702"/>
            <a:ext cx="646184" cy="498364"/>
          </a:xfrm>
          <a:prstGeom prst="rect">
            <a:avLst/>
          </a:prstGeom>
        </p:spPr>
      </p:pic>
    </p:spTree>
    <p:extLst>
      <p:ext uri="{BB962C8B-B14F-4D97-AF65-F5344CB8AC3E}">
        <p14:creationId xmlns:p14="http://schemas.microsoft.com/office/powerpoint/2010/main" val="1968705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531088" y="294363"/>
            <a:ext cx="10612192" cy="650065"/>
          </a:xfrm>
        </p:spPr>
        <p:txBody>
          <a:bodyPr rtlCol="0">
            <a:normAutofit/>
          </a:bodyPr>
          <a:lstStyle/>
          <a:p>
            <a:pPr algn="ctr"/>
            <a:r>
              <a:rPr lang="pt-BR" sz="3700" b="1" dirty="0">
                <a:solidFill>
                  <a:srgbClr val="00B050"/>
                </a:solidFill>
                <a:effectLst>
                  <a:outerShdw blurRad="38100" dist="38100" dir="2700000" algn="tl">
                    <a:srgbClr val="000000">
                      <a:alpha val="43137"/>
                    </a:srgbClr>
                  </a:outerShdw>
                </a:effectLst>
              </a:rPr>
              <a:t>2019</a:t>
            </a:r>
            <a:r>
              <a:rPr lang="pt-BR" sz="3700" b="1" dirty="0">
                <a:solidFill>
                  <a:schemeClr val="accent2">
                    <a:lumMod val="75000"/>
                  </a:schemeClr>
                </a:solidFill>
                <a:effectLst>
                  <a:outerShdw blurRad="38100" dist="38100" dir="2700000" algn="tl">
                    <a:srgbClr val="000000">
                      <a:alpha val="43137"/>
                    </a:srgbClr>
                  </a:outerShdw>
                </a:effectLst>
              </a:rPr>
              <a:t>: </a:t>
            </a:r>
            <a:r>
              <a:rPr lang="pt-BR" sz="2200" b="1" dirty="0">
                <a:solidFill>
                  <a:schemeClr val="tx1"/>
                </a:solidFill>
                <a:effectLst>
                  <a:outerShdw blurRad="38100" dist="38100" dir="2700000" algn="tl">
                    <a:srgbClr val="000000">
                      <a:alpha val="43137"/>
                    </a:srgbClr>
                  </a:outerShdw>
                </a:effectLst>
              </a:rPr>
              <a:t>Capacitações e captação de recursos para a horta</a:t>
            </a:r>
            <a:endParaRPr lang="pt-BR" sz="2200"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sp>
        <p:nvSpPr>
          <p:cNvPr id="16" name="Retângulo 15"/>
          <p:cNvSpPr/>
          <p:nvPr/>
        </p:nvSpPr>
        <p:spPr>
          <a:xfrm>
            <a:off x="193718" y="3469908"/>
            <a:ext cx="7211097" cy="553998"/>
          </a:xfrm>
          <a:prstGeom prst="rect">
            <a:avLst/>
          </a:prstGeom>
          <a:noFill/>
        </p:spPr>
        <p:txBody>
          <a:bodyPr wrap="square" lIns="91440" tIns="45720" rIns="91440" bIns="45720">
            <a:spAutoFit/>
          </a:bodyPr>
          <a:lstStyle/>
          <a:p>
            <a:pPr algn="ctr"/>
            <a:r>
              <a:rPr lang="pt-BR" sz="1500" b="1" dirty="0"/>
              <a:t>Curso </a:t>
            </a:r>
            <a:r>
              <a:rPr lang="pt-BR" sz="1500" b="1" dirty="0" err="1"/>
              <a:t>Senar</a:t>
            </a:r>
            <a:r>
              <a:rPr lang="pt-BR" sz="1500" b="1" dirty="0"/>
              <a:t> – Alimentos minimamente processados, processamento de pimentas, manipulação e higiene dos alimentos</a:t>
            </a:r>
          </a:p>
        </p:txBody>
      </p:sp>
      <p:pic>
        <p:nvPicPr>
          <p:cNvPr id="2" name="Imagem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104" y="1444908"/>
            <a:ext cx="3600000" cy="2025000"/>
          </a:xfrm>
          <a:prstGeom prst="rect">
            <a:avLst/>
          </a:prstGeom>
        </p:spPr>
      </p:pic>
      <p:pic>
        <p:nvPicPr>
          <p:cNvPr id="3" name="Imagem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1262" y="3966646"/>
            <a:ext cx="2520000" cy="2520000"/>
          </a:xfrm>
          <a:prstGeom prst="rect">
            <a:avLst/>
          </a:prstGeom>
        </p:spPr>
      </p:pic>
      <p:pic>
        <p:nvPicPr>
          <p:cNvPr id="4" name="Imagem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04816" y="1374738"/>
            <a:ext cx="4320000" cy="2292000"/>
          </a:xfrm>
          <a:prstGeom prst="rect">
            <a:avLst/>
          </a:prstGeom>
        </p:spPr>
      </p:pic>
      <p:pic>
        <p:nvPicPr>
          <p:cNvPr id="5" name="Imagem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70479" y="1444908"/>
            <a:ext cx="3600000" cy="2025000"/>
          </a:xfrm>
          <a:prstGeom prst="rect">
            <a:avLst/>
          </a:prstGeom>
        </p:spPr>
      </p:pic>
      <p:pic>
        <p:nvPicPr>
          <p:cNvPr id="8" name="Imagem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9104" y="4185634"/>
            <a:ext cx="3600000" cy="2025000"/>
          </a:xfrm>
          <a:prstGeom prst="rect">
            <a:avLst/>
          </a:prstGeom>
        </p:spPr>
      </p:pic>
      <p:sp>
        <p:nvSpPr>
          <p:cNvPr id="10" name="Retângulo 9"/>
          <p:cNvSpPr/>
          <p:nvPr/>
        </p:nvSpPr>
        <p:spPr>
          <a:xfrm>
            <a:off x="531088" y="6226221"/>
            <a:ext cx="2804036" cy="323165"/>
          </a:xfrm>
          <a:prstGeom prst="rect">
            <a:avLst/>
          </a:prstGeom>
        </p:spPr>
        <p:txBody>
          <a:bodyPr wrap="none">
            <a:spAutoFit/>
          </a:bodyPr>
          <a:lstStyle/>
          <a:p>
            <a:pPr algn="ctr"/>
            <a:r>
              <a:rPr lang="pt-BR" sz="1500" b="1" dirty="0"/>
              <a:t>Testando estufa e gotejadores</a:t>
            </a:r>
          </a:p>
        </p:txBody>
      </p:sp>
      <p:pic>
        <p:nvPicPr>
          <p:cNvPr id="9" name="Imagem 8"/>
          <p:cNvPicPr>
            <a:picLocks noChangeAspect="1"/>
          </p:cNvPicPr>
          <p:nvPr/>
        </p:nvPicPr>
        <p:blipFill rotWithShape="1">
          <a:blip r:embed="rId8" cstate="print">
            <a:extLst>
              <a:ext uri="{28A0092B-C50C-407E-A947-70E740481C1C}">
                <a14:useLocalDpi xmlns:a14="http://schemas.microsoft.com/office/drawing/2010/main" val="0"/>
              </a:ext>
            </a:extLst>
          </a:blip>
          <a:srcRect b="36410"/>
          <a:stretch/>
        </p:blipFill>
        <p:spPr>
          <a:xfrm>
            <a:off x="4200505" y="4185634"/>
            <a:ext cx="1800000" cy="2034862"/>
          </a:xfrm>
          <a:prstGeom prst="rect">
            <a:avLst/>
          </a:prstGeom>
        </p:spPr>
      </p:pic>
      <p:sp>
        <p:nvSpPr>
          <p:cNvPr id="13" name="Retângulo 12"/>
          <p:cNvSpPr/>
          <p:nvPr/>
        </p:nvSpPr>
        <p:spPr>
          <a:xfrm>
            <a:off x="4572308" y="6220496"/>
            <a:ext cx="1002455" cy="323165"/>
          </a:xfrm>
          <a:prstGeom prst="rect">
            <a:avLst/>
          </a:prstGeom>
        </p:spPr>
        <p:txBody>
          <a:bodyPr wrap="none">
            <a:spAutoFit/>
          </a:bodyPr>
          <a:lstStyle/>
          <a:p>
            <a:pPr algn="ctr"/>
            <a:r>
              <a:rPr lang="pt-BR" sz="1500" b="1" dirty="0"/>
              <a:t>Colheitas</a:t>
            </a:r>
          </a:p>
        </p:txBody>
      </p:sp>
      <p:pic>
        <p:nvPicPr>
          <p:cNvPr id="14" name="Imagem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25183" y="3966646"/>
            <a:ext cx="2520000" cy="2520000"/>
          </a:xfrm>
          <a:prstGeom prst="rect">
            <a:avLst/>
          </a:prstGeom>
        </p:spPr>
      </p:pic>
      <p:pic>
        <p:nvPicPr>
          <p:cNvPr id="17" name="Imagem 16"/>
          <p:cNvPicPr>
            <a:picLocks noChangeAspect="1"/>
          </p:cNvPicPr>
          <p:nvPr/>
        </p:nvPicPr>
        <p:blipFill rotWithShape="1">
          <a:blip r:embed="rId10">
            <a:clrChange>
              <a:clrFrom>
                <a:srgbClr val="FFFFFF"/>
              </a:clrFrom>
              <a:clrTo>
                <a:srgbClr val="FFFFFF">
                  <a:alpha val="0"/>
                </a:srgbClr>
              </a:clrTo>
            </a:clrChange>
          </a:blip>
          <a:srcRect l="33695" t="20171" r="54445" b="65194"/>
          <a:stretch/>
        </p:blipFill>
        <p:spPr>
          <a:xfrm rot="590392">
            <a:off x="5946566" y="6048907"/>
            <a:ext cx="652677" cy="503372"/>
          </a:xfrm>
          <a:prstGeom prst="rect">
            <a:avLst/>
          </a:prstGeom>
        </p:spPr>
      </p:pic>
    </p:spTree>
    <p:extLst>
      <p:ext uri="{BB962C8B-B14F-4D97-AF65-F5344CB8AC3E}">
        <p14:creationId xmlns:p14="http://schemas.microsoft.com/office/powerpoint/2010/main" val="2106456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531088" y="294363"/>
            <a:ext cx="10612192" cy="650065"/>
          </a:xfrm>
        </p:spPr>
        <p:txBody>
          <a:bodyPr rtlCol="0">
            <a:normAutofit/>
          </a:bodyPr>
          <a:lstStyle/>
          <a:p>
            <a:pPr algn="ctr"/>
            <a:r>
              <a:rPr lang="pt-BR" sz="3700" b="1" dirty="0">
                <a:solidFill>
                  <a:srgbClr val="00B050"/>
                </a:solidFill>
                <a:effectLst>
                  <a:outerShdw blurRad="38100" dist="38100" dir="2700000" algn="tl">
                    <a:srgbClr val="000000">
                      <a:alpha val="43137"/>
                    </a:srgbClr>
                  </a:outerShdw>
                </a:effectLst>
              </a:rPr>
              <a:t>2019</a:t>
            </a:r>
            <a:r>
              <a:rPr lang="pt-BR" sz="3700" b="1" dirty="0">
                <a:solidFill>
                  <a:schemeClr val="accent2">
                    <a:lumMod val="75000"/>
                  </a:schemeClr>
                </a:solidFill>
                <a:effectLst>
                  <a:outerShdw blurRad="38100" dist="38100" dir="2700000" algn="tl">
                    <a:srgbClr val="000000">
                      <a:alpha val="43137"/>
                    </a:srgbClr>
                  </a:outerShdw>
                </a:effectLst>
              </a:rPr>
              <a:t>:</a:t>
            </a:r>
            <a:r>
              <a:rPr lang="pt-BR" sz="2200" b="1" dirty="0">
                <a:solidFill>
                  <a:schemeClr val="accent2">
                    <a:lumMod val="75000"/>
                  </a:schemeClr>
                </a:solidFill>
                <a:effectLst>
                  <a:outerShdw blurRad="38100" dist="38100" dir="2700000" algn="tl">
                    <a:srgbClr val="000000">
                      <a:alpha val="43137"/>
                    </a:srgbClr>
                  </a:outerShdw>
                </a:effectLst>
              </a:rPr>
              <a:t> </a:t>
            </a:r>
            <a:r>
              <a:rPr lang="pt-BR" sz="2200" b="1" dirty="0">
                <a:solidFill>
                  <a:schemeClr val="tx1"/>
                </a:solidFill>
                <a:effectLst>
                  <a:outerShdw blurRad="38100" dist="38100" dir="2700000" algn="tl">
                    <a:srgbClr val="000000">
                      <a:alpha val="43137"/>
                    </a:srgbClr>
                  </a:outerShdw>
                </a:effectLst>
              </a:rPr>
              <a:t>Nossos trabalhos sendo reconhecidos, capacitações e captação de recursos</a:t>
            </a:r>
            <a:endParaRPr lang="pt-BR" sz="2200"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sp>
        <p:nvSpPr>
          <p:cNvPr id="13" name="Retângulo 12"/>
          <p:cNvSpPr/>
          <p:nvPr/>
        </p:nvSpPr>
        <p:spPr>
          <a:xfrm>
            <a:off x="0" y="3524113"/>
            <a:ext cx="6064074" cy="661720"/>
          </a:xfrm>
          <a:prstGeom prst="rect">
            <a:avLst/>
          </a:prstGeom>
          <a:noFill/>
        </p:spPr>
        <p:txBody>
          <a:bodyPr wrap="square" lIns="91440" tIns="45720" rIns="91440" bIns="45720">
            <a:spAutoFit/>
          </a:bodyPr>
          <a:lstStyle/>
          <a:p>
            <a:pPr algn="ctr"/>
            <a:r>
              <a:rPr lang="pt-BR" sz="1500" b="1" dirty="0"/>
              <a:t>Reconhecimento público pelo nosso trabalho</a:t>
            </a:r>
          </a:p>
          <a:p>
            <a:pPr algn="ctr"/>
            <a:r>
              <a:rPr lang="pt-BR" sz="2200" b="1" dirty="0"/>
              <a:t>Câmara de Vereadores de Águas de São Pedro</a:t>
            </a:r>
          </a:p>
        </p:txBody>
      </p:sp>
      <p:pic>
        <p:nvPicPr>
          <p:cNvPr id="9" name="Imagem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738" y="1179345"/>
            <a:ext cx="2984508" cy="2238381"/>
          </a:xfrm>
          <a:prstGeom prst="rect">
            <a:avLst/>
          </a:prstGeom>
        </p:spPr>
      </p:pic>
      <p:sp>
        <p:nvSpPr>
          <p:cNvPr id="16" name="Retângulo 15"/>
          <p:cNvSpPr/>
          <p:nvPr/>
        </p:nvSpPr>
        <p:spPr>
          <a:xfrm>
            <a:off x="5837184" y="4253805"/>
            <a:ext cx="6135373" cy="323165"/>
          </a:xfrm>
          <a:prstGeom prst="rect">
            <a:avLst/>
          </a:prstGeom>
          <a:noFill/>
        </p:spPr>
        <p:txBody>
          <a:bodyPr wrap="square" lIns="91440" tIns="45720" rIns="91440" bIns="45720">
            <a:spAutoFit/>
          </a:bodyPr>
          <a:lstStyle/>
          <a:p>
            <a:pPr algn="ctr"/>
            <a:r>
              <a:rPr lang="pt-BR" sz="1500" b="1" dirty="0"/>
              <a:t>Curso </a:t>
            </a:r>
            <a:r>
              <a:rPr lang="pt-BR" sz="1500" b="1" dirty="0" err="1"/>
              <a:t>Senar</a:t>
            </a:r>
            <a:r>
              <a:rPr lang="pt-BR" sz="1500" b="1" dirty="0"/>
              <a:t> – </a:t>
            </a:r>
            <a:r>
              <a:rPr lang="pt-BR" sz="1500" b="1" dirty="0" err="1"/>
              <a:t>Viveirista</a:t>
            </a:r>
            <a:r>
              <a:rPr lang="pt-BR" sz="1500" b="1" dirty="0"/>
              <a:t> de Árvores Nativas</a:t>
            </a:r>
          </a:p>
        </p:txBody>
      </p:sp>
      <p:pic>
        <p:nvPicPr>
          <p:cNvPr id="11" name="Image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1384" y="1045294"/>
            <a:ext cx="1800000" cy="3200000"/>
          </a:xfrm>
          <a:prstGeom prst="rect">
            <a:avLst/>
          </a:prstGeom>
          <a:ln w="57150">
            <a:solidFill>
              <a:schemeClr val="accent1">
                <a:lumMod val="60000"/>
                <a:lumOff val="40000"/>
              </a:schemeClr>
            </a:solidFill>
          </a:ln>
        </p:spPr>
      </p:pic>
      <p:pic>
        <p:nvPicPr>
          <p:cNvPr id="14" name="Image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61384" y="1331127"/>
            <a:ext cx="3600000" cy="2700000"/>
          </a:xfrm>
          <a:prstGeom prst="rect">
            <a:avLst/>
          </a:prstGeom>
          <a:ln w="57150">
            <a:solidFill>
              <a:schemeClr val="accent1">
                <a:lumMod val="60000"/>
                <a:lumOff val="40000"/>
              </a:schemeClr>
            </a:solidFill>
          </a:ln>
        </p:spPr>
      </p:pic>
      <p:pic>
        <p:nvPicPr>
          <p:cNvPr id="17" name="Imagem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7340" y="4784346"/>
            <a:ext cx="2880000" cy="1618666"/>
          </a:xfrm>
          <a:prstGeom prst="rect">
            <a:avLst/>
          </a:prstGeom>
        </p:spPr>
      </p:pic>
      <p:pic>
        <p:nvPicPr>
          <p:cNvPr id="18" name="Imagem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22874" y="4758403"/>
            <a:ext cx="2880000" cy="1620000"/>
          </a:xfrm>
          <a:prstGeom prst="rect">
            <a:avLst/>
          </a:prstGeom>
        </p:spPr>
      </p:pic>
      <p:pic>
        <p:nvPicPr>
          <p:cNvPr id="21" name="Imagem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66508" y="4706253"/>
            <a:ext cx="1800000" cy="1800000"/>
          </a:xfrm>
          <a:prstGeom prst="rect">
            <a:avLst/>
          </a:prstGeom>
        </p:spPr>
      </p:pic>
      <p:pic>
        <p:nvPicPr>
          <p:cNvPr id="22" name="Imagem 2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25392" y="4694480"/>
            <a:ext cx="3240000" cy="1823546"/>
          </a:xfrm>
          <a:prstGeom prst="rect">
            <a:avLst/>
          </a:prstGeom>
        </p:spPr>
      </p:pic>
      <p:pic>
        <p:nvPicPr>
          <p:cNvPr id="15" name="Imagem 14"/>
          <p:cNvPicPr>
            <a:picLocks noChangeAspect="1"/>
          </p:cNvPicPr>
          <p:nvPr/>
        </p:nvPicPr>
        <p:blipFill rotWithShape="1">
          <a:blip r:embed="rId10"/>
          <a:srcRect l="42236" t="14736" r="22688" b="6651"/>
          <a:stretch/>
        </p:blipFill>
        <p:spPr>
          <a:xfrm>
            <a:off x="4017240" y="1155055"/>
            <a:ext cx="1691267" cy="2369058"/>
          </a:xfrm>
          <a:prstGeom prst="rect">
            <a:avLst/>
          </a:prstGeom>
          <a:ln w="9525">
            <a:solidFill>
              <a:schemeClr val="tx1"/>
            </a:solidFill>
          </a:ln>
        </p:spPr>
      </p:pic>
      <p:sp>
        <p:nvSpPr>
          <p:cNvPr id="19" name="Retângulo 18"/>
          <p:cNvSpPr/>
          <p:nvPr/>
        </p:nvSpPr>
        <p:spPr>
          <a:xfrm>
            <a:off x="700725" y="4119792"/>
            <a:ext cx="4411601" cy="200055"/>
          </a:xfrm>
          <a:prstGeom prst="rect">
            <a:avLst/>
          </a:prstGeom>
          <a:ln>
            <a:solidFill>
              <a:schemeClr val="tx1"/>
            </a:solidFill>
          </a:ln>
        </p:spPr>
        <p:txBody>
          <a:bodyPr wrap="square">
            <a:spAutoFit/>
          </a:bodyPr>
          <a:lstStyle/>
          <a:p>
            <a:pPr algn="ctr"/>
            <a:r>
              <a:rPr lang="pt-BR" sz="700" b="1" dirty="0">
                <a:hlinkClick r:id="rId11"/>
              </a:rPr>
              <a:t>https://aguasdesaopedro.siscam.com.br/arquivo?Id=13466</a:t>
            </a:r>
            <a:endParaRPr lang="pt-BR" sz="700" b="1" dirty="0"/>
          </a:p>
        </p:txBody>
      </p:sp>
      <p:pic>
        <p:nvPicPr>
          <p:cNvPr id="23" name="Imagem 22"/>
          <p:cNvPicPr>
            <a:picLocks noChangeAspect="1"/>
          </p:cNvPicPr>
          <p:nvPr/>
        </p:nvPicPr>
        <p:blipFill rotWithShape="1">
          <a:blip r:embed="rId12">
            <a:clrChange>
              <a:clrFrom>
                <a:srgbClr val="FFFFFF"/>
              </a:clrFrom>
              <a:clrTo>
                <a:srgbClr val="FFFFFF">
                  <a:alpha val="0"/>
                </a:srgbClr>
              </a:clrTo>
            </a:clrChange>
          </a:blip>
          <a:srcRect l="33695" t="20171" r="54445" b="65194"/>
          <a:stretch/>
        </p:blipFill>
        <p:spPr>
          <a:xfrm>
            <a:off x="11172952" y="4119792"/>
            <a:ext cx="799605" cy="616689"/>
          </a:xfrm>
          <a:prstGeom prst="rect">
            <a:avLst/>
          </a:prstGeom>
        </p:spPr>
      </p:pic>
    </p:spTree>
    <p:extLst>
      <p:ext uri="{BB962C8B-B14F-4D97-AF65-F5344CB8AC3E}">
        <p14:creationId xmlns:p14="http://schemas.microsoft.com/office/powerpoint/2010/main" val="1107402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531088" y="294363"/>
            <a:ext cx="10612192" cy="650065"/>
          </a:xfrm>
        </p:spPr>
        <p:txBody>
          <a:bodyPr rtlCol="0">
            <a:normAutofit fontScale="90000"/>
          </a:bodyPr>
          <a:lstStyle/>
          <a:p>
            <a:pPr algn="ctr"/>
            <a:r>
              <a:rPr lang="pt-BR" sz="3700" b="1" dirty="0">
                <a:solidFill>
                  <a:srgbClr val="00B050"/>
                </a:solidFill>
                <a:effectLst>
                  <a:outerShdw blurRad="38100" dist="38100" dir="2700000" algn="tl">
                    <a:srgbClr val="000000">
                      <a:alpha val="43137"/>
                    </a:srgbClr>
                  </a:outerShdw>
                </a:effectLst>
              </a:rPr>
              <a:t>2019</a:t>
            </a:r>
            <a:r>
              <a:rPr lang="pt-BR" sz="3700" b="1" dirty="0">
                <a:solidFill>
                  <a:schemeClr val="accent2">
                    <a:lumMod val="75000"/>
                  </a:schemeClr>
                </a:solidFill>
                <a:effectLst>
                  <a:outerShdw blurRad="38100" dist="38100" dir="2700000" algn="tl">
                    <a:srgbClr val="000000">
                      <a:alpha val="43137"/>
                    </a:srgbClr>
                  </a:outerShdw>
                </a:effectLst>
              </a:rPr>
              <a:t>: </a:t>
            </a:r>
            <a:r>
              <a:rPr lang="pt-BR" sz="3700" b="1" dirty="0">
                <a:solidFill>
                  <a:schemeClr val="tx1"/>
                </a:solidFill>
                <a:effectLst>
                  <a:outerShdw blurRad="38100" dist="38100" dir="2700000" algn="tl">
                    <a:srgbClr val="000000">
                      <a:alpha val="43137"/>
                    </a:srgbClr>
                  </a:outerShdw>
                </a:effectLst>
              </a:rPr>
              <a:t>Integração e cuidando dos espaços e parceiros</a:t>
            </a:r>
            <a:endParaRPr lang="pt-BR" sz="3700"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pic>
        <p:nvPicPr>
          <p:cNvPr id="4" name="Image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9138" y="1214428"/>
            <a:ext cx="4320000" cy="2430000"/>
          </a:xfrm>
          <a:prstGeom prst="rect">
            <a:avLst/>
          </a:prstGeom>
        </p:spPr>
      </p:pic>
      <p:pic>
        <p:nvPicPr>
          <p:cNvPr id="5" name="Imagem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1354" y="4182856"/>
            <a:ext cx="3600000" cy="2025000"/>
          </a:xfrm>
          <a:prstGeom prst="rect">
            <a:avLst/>
          </a:prstGeom>
          <a:ln w="57150">
            <a:solidFill>
              <a:schemeClr val="accent1">
                <a:lumMod val="60000"/>
                <a:lumOff val="40000"/>
              </a:schemeClr>
            </a:solidFill>
          </a:ln>
        </p:spPr>
      </p:pic>
      <p:pic>
        <p:nvPicPr>
          <p:cNvPr id="12" name="Imagem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75394" y="3931244"/>
            <a:ext cx="3920557" cy="2205313"/>
          </a:xfrm>
          <a:prstGeom prst="rect">
            <a:avLst/>
          </a:prstGeom>
          <a:ln w="57150">
            <a:solidFill>
              <a:schemeClr val="accent1">
                <a:lumMod val="60000"/>
                <a:lumOff val="40000"/>
              </a:schemeClr>
            </a:solidFill>
          </a:ln>
        </p:spPr>
      </p:pic>
      <p:pic>
        <p:nvPicPr>
          <p:cNvPr id="15" name="Imagem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84998" y="4329179"/>
            <a:ext cx="3600000" cy="2021538"/>
          </a:xfrm>
          <a:prstGeom prst="rect">
            <a:avLst/>
          </a:prstGeom>
        </p:spPr>
      </p:pic>
      <p:pic>
        <p:nvPicPr>
          <p:cNvPr id="19" name="Imagem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31088" y="944428"/>
            <a:ext cx="2700000" cy="3600000"/>
          </a:xfrm>
          <a:prstGeom prst="rect">
            <a:avLst/>
          </a:prstGeom>
        </p:spPr>
      </p:pic>
      <p:pic>
        <p:nvPicPr>
          <p:cNvPr id="20" name="Imagem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5098" y="1058728"/>
            <a:ext cx="2880000" cy="2880000"/>
          </a:xfrm>
          <a:prstGeom prst="rect">
            <a:avLst/>
          </a:prstGeom>
        </p:spPr>
      </p:pic>
      <p:sp>
        <p:nvSpPr>
          <p:cNvPr id="11" name="Retângulo 10"/>
          <p:cNvSpPr/>
          <p:nvPr/>
        </p:nvSpPr>
        <p:spPr>
          <a:xfrm>
            <a:off x="119263" y="6197967"/>
            <a:ext cx="3422800" cy="323165"/>
          </a:xfrm>
          <a:prstGeom prst="rect">
            <a:avLst/>
          </a:prstGeom>
          <a:noFill/>
        </p:spPr>
        <p:txBody>
          <a:bodyPr wrap="square" lIns="91440" tIns="45720" rIns="91440" bIns="45720">
            <a:spAutoFit/>
          </a:bodyPr>
          <a:lstStyle/>
          <a:p>
            <a:pPr algn="ctr"/>
            <a:r>
              <a:rPr lang="pt-BR" sz="1500" b="1" dirty="0"/>
              <a:t>Viveiro</a:t>
            </a:r>
          </a:p>
        </p:txBody>
      </p:sp>
      <p:sp>
        <p:nvSpPr>
          <p:cNvPr id="16" name="Retângulo 15"/>
          <p:cNvSpPr/>
          <p:nvPr/>
        </p:nvSpPr>
        <p:spPr>
          <a:xfrm>
            <a:off x="258288" y="3924180"/>
            <a:ext cx="3422800" cy="323165"/>
          </a:xfrm>
          <a:prstGeom prst="rect">
            <a:avLst/>
          </a:prstGeom>
          <a:noFill/>
        </p:spPr>
        <p:txBody>
          <a:bodyPr wrap="square" lIns="91440" tIns="45720" rIns="91440" bIns="45720">
            <a:spAutoFit/>
          </a:bodyPr>
          <a:lstStyle/>
          <a:p>
            <a:pPr algn="ctr"/>
            <a:r>
              <a:rPr lang="pt-BR" sz="1500" b="1" dirty="0"/>
              <a:t>Feirinha</a:t>
            </a:r>
          </a:p>
        </p:txBody>
      </p:sp>
      <p:sp>
        <p:nvSpPr>
          <p:cNvPr id="17" name="Retângulo 16"/>
          <p:cNvSpPr/>
          <p:nvPr/>
        </p:nvSpPr>
        <p:spPr>
          <a:xfrm>
            <a:off x="3523931" y="6344335"/>
            <a:ext cx="4163698" cy="323165"/>
          </a:xfrm>
          <a:prstGeom prst="rect">
            <a:avLst/>
          </a:prstGeom>
          <a:noFill/>
        </p:spPr>
        <p:txBody>
          <a:bodyPr wrap="square" lIns="91440" tIns="45720" rIns="91440" bIns="45720">
            <a:spAutoFit/>
          </a:bodyPr>
          <a:lstStyle/>
          <a:p>
            <a:pPr algn="ctr"/>
            <a:r>
              <a:rPr lang="pt-BR" sz="1500" b="1" dirty="0"/>
              <a:t>Atividades espontâneas com a comunidade</a:t>
            </a:r>
          </a:p>
        </p:txBody>
      </p:sp>
      <p:sp>
        <p:nvSpPr>
          <p:cNvPr id="18" name="Retângulo 17"/>
          <p:cNvSpPr/>
          <p:nvPr/>
        </p:nvSpPr>
        <p:spPr>
          <a:xfrm>
            <a:off x="7524272" y="6231472"/>
            <a:ext cx="3422800" cy="323165"/>
          </a:xfrm>
          <a:prstGeom prst="rect">
            <a:avLst/>
          </a:prstGeom>
          <a:noFill/>
        </p:spPr>
        <p:txBody>
          <a:bodyPr wrap="square" lIns="91440" tIns="45720" rIns="91440" bIns="45720">
            <a:spAutoFit/>
          </a:bodyPr>
          <a:lstStyle/>
          <a:p>
            <a:pPr algn="ctr"/>
            <a:r>
              <a:rPr lang="pt-BR" sz="1500" b="1" dirty="0"/>
              <a:t>Plantio de Frutíferas</a:t>
            </a:r>
          </a:p>
        </p:txBody>
      </p:sp>
      <p:sp>
        <p:nvSpPr>
          <p:cNvPr id="21" name="Retângulo 20"/>
          <p:cNvSpPr/>
          <p:nvPr/>
        </p:nvSpPr>
        <p:spPr>
          <a:xfrm>
            <a:off x="7562937" y="3604528"/>
            <a:ext cx="3422800" cy="323165"/>
          </a:xfrm>
          <a:prstGeom prst="rect">
            <a:avLst/>
          </a:prstGeom>
          <a:noFill/>
        </p:spPr>
        <p:txBody>
          <a:bodyPr wrap="square" lIns="91440" tIns="45720" rIns="91440" bIns="45720">
            <a:spAutoFit/>
          </a:bodyPr>
          <a:lstStyle/>
          <a:p>
            <a:pPr algn="ctr"/>
            <a:r>
              <a:rPr lang="pt-BR" sz="1500" b="1" dirty="0"/>
              <a:t>Presenteando alguns parceiros</a:t>
            </a:r>
          </a:p>
        </p:txBody>
      </p:sp>
      <p:pic>
        <p:nvPicPr>
          <p:cNvPr id="23" name="Imagem 22"/>
          <p:cNvPicPr>
            <a:picLocks noChangeAspect="1"/>
          </p:cNvPicPr>
          <p:nvPr/>
        </p:nvPicPr>
        <p:blipFill rotWithShape="1">
          <a:blip r:embed="rId9">
            <a:clrChange>
              <a:clrFrom>
                <a:srgbClr val="FFFFFF"/>
              </a:clrFrom>
              <a:clrTo>
                <a:srgbClr val="FFFFFF">
                  <a:alpha val="0"/>
                </a:srgbClr>
              </a:clrTo>
            </a:clrChange>
          </a:blip>
          <a:srcRect l="33695" t="20171" r="54445" b="65194"/>
          <a:stretch/>
        </p:blipFill>
        <p:spPr>
          <a:xfrm>
            <a:off x="11170059" y="6031371"/>
            <a:ext cx="799605" cy="616689"/>
          </a:xfrm>
          <a:prstGeom prst="rect">
            <a:avLst/>
          </a:prstGeom>
        </p:spPr>
      </p:pic>
    </p:spTree>
    <p:extLst>
      <p:ext uri="{BB962C8B-B14F-4D97-AF65-F5344CB8AC3E}">
        <p14:creationId xmlns:p14="http://schemas.microsoft.com/office/powerpoint/2010/main" val="4191087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531088" y="294363"/>
            <a:ext cx="10612192" cy="650065"/>
          </a:xfrm>
        </p:spPr>
        <p:txBody>
          <a:bodyPr rtlCol="0">
            <a:normAutofit/>
          </a:bodyPr>
          <a:lstStyle/>
          <a:p>
            <a:pPr algn="ctr"/>
            <a:r>
              <a:rPr lang="pt-BR" sz="3700" b="1" dirty="0">
                <a:solidFill>
                  <a:srgbClr val="00B050"/>
                </a:solidFill>
                <a:effectLst>
                  <a:outerShdw blurRad="38100" dist="38100" dir="2700000" algn="tl">
                    <a:srgbClr val="000000">
                      <a:alpha val="43137"/>
                    </a:srgbClr>
                  </a:outerShdw>
                </a:effectLst>
              </a:rPr>
              <a:t>2019</a:t>
            </a:r>
            <a:r>
              <a:rPr lang="pt-BR" sz="3700" b="1" dirty="0">
                <a:solidFill>
                  <a:schemeClr val="accent2">
                    <a:lumMod val="75000"/>
                  </a:schemeClr>
                </a:solidFill>
                <a:effectLst>
                  <a:outerShdw blurRad="38100" dist="38100" dir="2700000" algn="tl">
                    <a:srgbClr val="000000">
                      <a:alpha val="43137"/>
                    </a:srgbClr>
                  </a:outerShdw>
                </a:effectLst>
              </a:rPr>
              <a:t>: </a:t>
            </a:r>
            <a:r>
              <a:rPr lang="pt-BR" sz="2400" b="1" dirty="0">
                <a:solidFill>
                  <a:schemeClr val="tx1"/>
                </a:solidFill>
                <a:effectLst>
                  <a:outerShdw blurRad="38100" dist="38100" dir="2700000" algn="tl">
                    <a:srgbClr val="000000">
                      <a:alpha val="43137"/>
                    </a:srgbClr>
                  </a:outerShdw>
                </a:effectLst>
              </a:rPr>
              <a:t>Iniciando o organizar e planejar e </a:t>
            </a:r>
            <a:r>
              <a:rPr lang="pt-BR" sz="2600" b="1" dirty="0">
                <a:solidFill>
                  <a:schemeClr val="tx1"/>
                </a:solidFill>
                <a:effectLst>
                  <a:outerShdw blurRad="38100" dist="38100" dir="2700000" algn="tl">
                    <a:srgbClr val="000000">
                      <a:alpha val="43137"/>
                    </a:srgbClr>
                  </a:outerShdw>
                </a:effectLst>
              </a:rPr>
              <a:t>conquista do CRCE</a:t>
            </a:r>
            <a:endParaRPr lang="pt-BR" sz="2600"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sp>
        <p:nvSpPr>
          <p:cNvPr id="21" name="Retângulo 20"/>
          <p:cNvSpPr/>
          <p:nvPr/>
        </p:nvSpPr>
        <p:spPr>
          <a:xfrm>
            <a:off x="3865480" y="5342946"/>
            <a:ext cx="3422800" cy="553998"/>
          </a:xfrm>
          <a:prstGeom prst="rect">
            <a:avLst/>
          </a:prstGeom>
          <a:noFill/>
        </p:spPr>
        <p:txBody>
          <a:bodyPr wrap="square" lIns="91440" tIns="45720" rIns="91440" bIns="45720">
            <a:spAutoFit/>
          </a:bodyPr>
          <a:lstStyle/>
          <a:p>
            <a:pPr algn="ctr"/>
            <a:r>
              <a:rPr lang="pt-BR" sz="1500" b="1" dirty="0"/>
              <a:t>Mapeando as atividades e objetivos atuais e futuros</a:t>
            </a:r>
          </a:p>
        </p:txBody>
      </p:sp>
      <p:pic>
        <p:nvPicPr>
          <p:cNvPr id="2" name="Imagem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3098" y="3117273"/>
            <a:ext cx="2967564" cy="2225673"/>
          </a:xfrm>
          <a:prstGeom prst="rect">
            <a:avLst/>
          </a:prstGeom>
        </p:spPr>
      </p:pic>
      <p:pic>
        <p:nvPicPr>
          <p:cNvPr id="8" name="Imagem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1088" y="1189302"/>
            <a:ext cx="3424555" cy="1927971"/>
          </a:xfrm>
          <a:prstGeom prst="rect">
            <a:avLst/>
          </a:prstGeom>
        </p:spPr>
      </p:pic>
      <p:sp>
        <p:nvSpPr>
          <p:cNvPr id="22" name="Retângulo 21"/>
          <p:cNvSpPr/>
          <p:nvPr/>
        </p:nvSpPr>
        <p:spPr>
          <a:xfrm>
            <a:off x="531088" y="3117273"/>
            <a:ext cx="3422800" cy="784830"/>
          </a:xfrm>
          <a:prstGeom prst="rect">
            <a:avLst/>
          </a:prstGeom>
          <a:noFill/>
        </p:spPr>
        <p:txBody>
          <a:bodyPr wrap="square" lIns="91440" tIns="45720" rIns="91440" bIns="45720">
            <a:spAutoFit/>
          </a:bodyPr>
          <a:lstStyle/>
          <a:p>
            <a:pPr algn="ctr"/>
            <a:r>
              <a:rPr lang="pt-BR" sz="1500" b="1" dirty="0"/>
              <a:t>Primeiro bate papo para entender o que éramos, onde estamos e onde queremos chegar</a:t>
            </a:r>
          </a:p>
        </p:txBody>
      </p:sp>
      <p:pic>
        <p:nvPicPr>
          <p:cNvPr id="3" name="Imagem 2"/>
          <p:cNvPicPr>
            <a:picLocks noChangeAspect="1"/>
          </p:cNvPicPr>
          <p:nvPr/>
        </p:nvPicPr>
        <p:blipFill rotWithShape="1">
          <a:blip r:embed="rId5"/>
          <a:srcRect l="41447" t="12159" r="22274" b="10818"/>
          <a:stretch/>
        </p:blipFill>
        <p:spPr>
          <a:xfrm>
            <a:off x="7818011" y="1189302"/>
            <a:ext cx="3227525" cy="4282678"/>
          </a:xfrm>
          <a:prstGeom prst="rect">
            <a:avLst/>
          </a:prstGeom>
        </p:spPr>
      </p:pic>
      <p:sp>
        <p:nvSpPr>
          <p:cNvPr id="9" name="Retângulo 8"/>
          <p:cNvSpPr/>
          <p:nvPr/>
        </p:nvSpPr>
        <p:spPr>
          <a:xfrm>
            <a:off x="7818011" y="5471980"/>
            <a:ext cx="3422800" cy="323165"/>
          </a:xfrm>
          <a:prstGeom prst="rect">
            <a:avLst/>
          </a:prstGeom>
          <a:noFill/>
        </p:spPr>
        <p:txBody>
          <a:bodyPr wrap="square" lIns="91440" tIns="45720" rIns="91440" bIns="45720">
            <a:spAutoFit/>
          </a:bodyPr>
          <a:lstStyle/>
          <a:p>
            <a:pPr algn="ctr"/>
            <a:r>
              <a:rPr lang="pt-BR" sz="1500" b="1" dirty="0"/>
              <a:t>CONQUISTA DO CRCE 2019</a:t>
            </a:r>
          </a:p>
        </p:txBody>
      </p:sp>
      <p:pic>
        <p:nvPicPr>
          <p:cNvPr id="11" name="Imagem 10"/>
          <p:cNvPicPr>
            <a:picLocks noChangeAspect="1"/>
          </p:cNvPicPr>
          <p:nvPr/>
        </p:nvPicPr>
        <p:blipFill rotWithShape="1">
          <a:blip r:embed="rId6">
            <a:clrChange>
              <a:clrFrom>
                <a:srgbClr val="FFFFFF"/>
              </a:clrFrom>
              <a:clrTo>
                <a:srgbClr val="FFFFFF">
                  <a:alpha val="0"/>
                </a:srgbClr>
              </a:clrTo>
            </a:clrChange>
          </a:blip>
          <a:srcRect l="33695" t="20171" r="54445" b="65194"/>
          <a:stretch/>
        </p:blipFill>
        <p:spPr>
          <a:xfrm rot="20991579">
            <a:off x="10922894" y="5860717"/>
            <a:ext cx="799605" cy="616689"/>
          </a:xfrm>
          <a:prstGeom prst="rect">
            <a:avLst/>
          </a:prstGeom>
        </p:spPr>
      </p:pic>
    </p:spTree>
    <p:extLst>
      <p:ext uri="{BB962C8B-B14F-4D97-AF65-F5344CB8AC3E}">
        <p14:creationId xmlns:p14="http://schemas.microsoft.com/office/powerpoint/2010/main" val="2989676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531088" y="429446"/>
            <a:ext cx="10612192" cy="650065"/>
          </a:xfrm>
        </p:spPr>
        <p:txBody>
          <a:bodyPr rtlCol="0">
            <a:normAutofit fontScale="90000"/>
          </a:bodyPr>
          <a:lstStyle/>
          <a:p>
            <a:pPr algn="ctr"/>
            <a:r>
              <a:rPr lang="pt-BR" sz="3700" b="1" dirty="0">
                <a:solidFill>
                  <a:srgbClr val="00B050"/>
                </a:solidFill>
                <a:effectLst>
                  <a:outerShdw blurRad="38100" dist="38100" dir="2700000" algn="tl">
                    <a:srgbClr val="000000">
                      <a:alpha val="43137"/>
                    </a:srgbClr>
                  </a:outerShdw>
                </a:effectLst>
              </a:rPr>
              <a:t>2019</a:t>
            </a:r>
            <a:r>
              <a:rPr lang="pt-BR" sz="3700" b="1" dirty="0">
                <a:solidFill>
                  <a:schemeClr val="accent2">
                    <a:lumMod val="75000"/>
                  </a:schemeClr>
                </a:solidFill>
                <a:effectLst>
                  <a:outerShdw blurRad="38100" dist="38100" dir="2700000" algn="tl">
                    <a:srgbClr val="000000">
                      <a:alpha val="43137"/>
                    </a:srgbClr>
                  </a:outerShdw>
                </a:effectLst>
              </a:rPr>
              <a:t>: </a:t>
            </a:r>
            <a:r>
              <a:rPr lang="pt-BR" sz="2200" b="1" dirty="0">
                <a:solidFill>
                  <a:schemeClr val="tx1"/>
                </a:solidFill>
                <a:effectLst>
                  <a:outerShdw blurRad="38100" dist="38100" dir="2700000" algn="tl">
                    <a:srgbClr val="000000">
                      <a:alpha val="43137"/>
                    </a:srgbClr>
                  </a:outerShdw>
                </a:effectLst>
              </a:rPr>
              <a:t>Integração das pessoas com o meio, busca de soluções para agredir</a:t>
            </a:r>
            <a:br>
              <a:rPr lang="pt-BR" sz="2200" b="1" dirty="0">
                <a:solidFill>
                  <a:schemeClr val="tx1"/>
                </a:solidFill>
                <a:effectLst>
                  <a:outerShdw blurRad="38100" dist="38100" dir="2700000" algn="tl">
                    <a:srgbClr val="000000">
                      <a:alpha val="43137"/>
                    </a:srgbClr>
                  </a:outerShdw>
                </a:effectLst>
              </a:rPr>
            </a:br>
            <a:r>
              <a:rPr lang="pt-BR" sz="2200" b="1" dirty="0">
                <a:solidFill>
                  <a:schemeClr val="tx1"/>
                </a:solidFill>
                <a:effectLst>
                  <a:outerShdw blurRad="38100" dist="38100" dir="2700000" algn="tl">
                    <a:srgbClr val="000000">
                      <a:alpha val="43137"/>
                    </a:srgbClr>
                  </a:outerShdw>
                </a:effectLst>
              </a:rPr>
              <a:t>menos a saúde e o meio ambiente</a:t>
            </a:r>
            <a:endParaRPr lang="pt-BR" sz="2200"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sp>
        <p:nvSpPr>
          <p:cNvPr id="13" name="Retângulo 12"/>
          <p:cNvSpPr/>
          <p:nvPr/>
        </p:nvSpPr>
        <p:spPr>
          <a:xfrm>
            <a:off x="1766855" y="6205365"/>
            <a:ext cx="8666232" cy="323165"/>
          </a:xfrm>
          <a:prstGeom prst="rect">
            <a:avLst/>
          </a:prstGeom>
          <a:noFill/>
        </p:spPr>
        <p:txBody>
          <a:bodyPr wrap="square" lIns="91440" tIns="45720" rIns="91440" bIns="45720">
            <a:spAutoFit/>
          </a:bodyPr>
          <a:lstStyle/>
          <a:p>
            <a:pPr algn="ctr"/>
            <a:r>
              <a:rPr lang="pt-BR" sz="1500" b="1" dirty="0"/>
              <a:t>Oficinas Plantando Sonhos - Otimização de produtos de limpeza</a:t>
            </a:r>
          </a:p>
        </p:txBody>
      </p:sp>
      <p:pic>
        <p:nvPicPr>
          <p:cNvPr id="9" name="Imagem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0638" y="1276775"/>
            <a:ext cx="3240000" cy="2430000"/>
          </a:xfrm>
          <a:prstGeom prst="rect">
            <a:avLst/>
          </a:prstGeom>
        </p:spPr>
      </p:pic>
      <p:pic>
        <p:nvPicPr>
          <p:cNvPr id="11" name="Image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56287" y="1276775"/>
            <a:ext cx="3240000" cy="2430000"/>
          </a:xfrm>
          <a:prstGeom prst="rect">
            <a:avLst/>
          </a:prstGeom>
          <a:ln w="57150">
            <a:solidFill>
              <a:schemeClr val="accent1">
                <a:lumMod val="60000"/>
                <a:lumOff val="40000"/>
              </a:schemeClr>
            </a:solidFill>
          </a:ln>
        </p:spPr>
      </p:pic>
      <p:pic>
        <p:nvPicPr>
          <p:cNvPr id="14" name="Imagem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89655" y="4039121"/>
            <a:ext cx="3600000" cy="2021651"/>
          </a:xfrm>
          <a:prstGeom prst="rect">
            <a:avLst/>
          </a:prstGeom>
        </p:spPr>
      </p:pic>
      <p:pic>
        <p:nvPicPr>
          <p:cNvPr id="17" name="Imagem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91371" y="4170772"/>
            <a:ext cx="2520000" cy="1890000"/>
          </a:xfrm>
          <a:prstGeom prst="rect">
            <a:avLst/>
          </a:prstGeom>
        </p:spPr>
      </p:pic>
      <p:pic>
        <p:nvPicPr>
          <p:cNvPr id="24" name="Imagem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13087" y="4170772"/>
            <a:ext cx="2520000" cy="1890000"/>
          </a:xfrm>
          <a:prstGeom prst="rect">
            <a:avLst/>
          </a:prstGeom>
        </p:spPr>
      </p:pic>
      <p:pic>
        <p:nvPicPr>
          <p:cNvPr id="22" name="Imagem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2976" y="1276775"/>
            <a:ext cx="3240000" cy="2430000"/>
          </a:xfrm>
          <a:prstGeom prst="rect">
            <a:avLst/>
          </a:prstGeom>
        </p:spPr>
      </p:pic>
      <p:sp>
        <p:nvSpPr>
          <p:cNvPr id="25" name="Retângulo 24"/>
          <p:cNvSpPr/>
          <p:nvPr/>
        </p:nvSpPr>
        <p:spPr>
          <a:xfrm>
            <a:off x="1056662" y="3750523"/>
            <a:ext cx="10086618" cy="323165"/>
          </a:xfrm>
          <a:prstGeom prst="rect">
            <a:avLst/>
          </a:prstGeom>
          <a:noFill/>
        </p:spPr>
        <p:txBody>
          <a:bodyPr wrap="square" lIns="91440" tIns="45720" rIns="91440" bIns="45720">
            <a:spAutoFit/>
          </a:bodyPr>
          <a:lstStyle/>
          <a:p>
            <a:pPr algn="ctr"/>
            <a:r>
              <a:rPr lang="pt-BR" sz="1500" b="1" dirty="0"/>
              <a:t>Colheitas e atividades pedagógicas na Sede da Plantando Sonhos</a:t>
            </a:r>
          </a:p>
        </p:txBody>
      </p:sp>
      <p:pic>
        <p:nvPicPr>
          <p:cNvPr id="15" name="Imagem 14"/>
          <p:cNvPicPr>
            <a:picLocks noChangeAspect="1"/>
          </p:cNvPicPr>
          <p:nvPr/>
        </p:nvPicPr>
        <p:blipFill rotWithShape="1">
          <a:blip r:embed="rId9">
            <a:clrChange>
              <a:clrFrom>
                <a:srgbClr val="FFFFFF"/>
              </a:clrFrom>
              <a:clrTo>
                <a:srgbClr val="FFFFFF">
                  <a:alpha val="0"/>
                </a:srgbClr>
              </a:clrTo>
            </a:clrChange>
          </a:blip>
          <a:srcRect l="33695" t="20171" r="54445" b="65194"/>
          <a:stretch/>
        </p:blipFill>
        <p:spPr>
          <a:xfrm>
            <a:off x="11170059" y="5897020"/>
            <a:ext cx="799605" cy="616689"/>
          </a:xfrm>
          <a:prstGeom prst="rect">
            <a:avLst/>
          </a:prstGeom>
        </p:spPr>
      </p:pic>
    </p:spTree>
    <p:extLst>
      <p:ext uri="{BB962C8B-B14F-4D97-AF65-F5344CB8AC3E}">
        <p14:creationId xmlns:p14="http://schemas.microsoft.com/office/powerpoint/2010/main" val="11697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531088" y="294363"/>
            <a:ext cx="10612192" cy="650065"/>
          </a:xfrm>
        </p:spPr>
        <p:txBody>
          <a:bodyPr rtlCol="0">
            <a:normAutofit/>
          </a:bodyPr>
          <a:lstStyle/>
          <a:p>
            <a:pPr algn="ctr"/>
            <a:r>
              <a:rPr lang="pt-BR" sz="3700" b="1" dirty="0">
                <a:solidFill>
                  <a:srgbClr val="00B050"/>
                </a:solidFill>
                <a:effectLst>
                  <a:outerShdw blurRad="38100" dist="38100" dir="2700000" algn="tl">
                    <a:srgbClr val="000000">
                      <a:alpha val="43137"/>
                    </a:srgbClr>
                  </a:outerShdw>
                </a:effectLst>
              </a:rPr>
              <a:t>2019</a:t>
            </a:r>
            <a:r>
              <a:rPr lang="pt-BR" sz="3700" b="1" dirty="0">
                <a:solidFill>
                  <a:schemeClr val="accent2">
                    <a:lumMod val="75000"/>
                  </a:schemeClr>
                </a:solidFill>
                <a:effectLst>
                  <a:outerShdw blurRad="38100" dist="38100" dir="2700000" algn="tl">
                    <a:srgbClr val="000000">
                      <a:alpha val="43137"/>
                    </a:srgbClr>
                  </a:outerShdw>
                </a:effectLst>
              </a:rPr>
              <a:t>: </a:t>
            </a:r>
            <a:r>
              <a:rPr lang="pt-BR" sz="2200" b="1" dirty="0">
                <a:solidFill>
                  <a:schemeClr val="tx1"/>
                </a:solidFill>
                <a:effectLst>
                  <a:outerShdw blurRad="38100" dist="38100" dir="2700000" algn="tl">
                    <a:srgbClr val="000000">
                      <a:alpha val="43137"/>
                    </a:srgbClr>
                  </a:outerShdw>
                </a:effectLst>
              </a:rPr>
              <a:t>Capacitações, troca de experiências, produções de nossa horta.</a:t>
            </a:r>
            <a:endParaRPr lang="pt-BR" sz="2200"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sp>
        <p:nvSpPr>
          <p:cNvPr id="23" name="Retângulo 22"/>
          <p:cNvSpPr/>
          <p:nvPr/>
        </p:nvSpPr>
        <p:spPr>
          <a:xfrm>
            <a:off x="1223431" y="3710864"/>
            <a:ext cx="8803185" cy="323165"/>
          </a:xfrm>
          <a:prstGeom prst="rect">
            <a:avLst/>
          </a:prstGeom>
          <a:noFill/>
        </p:spPr>
        <p:txBody>
          <a:bodyPr wrap="square" lIns="91440" tIns="45720" rIns="91440" bIns="45720">
            <a:spAutoFit/>
          </a:bodyPr>
          <a:lstStyle/>
          <a:p>
            <a:pPr algn="ctr"/>
            <a:r>
              <a:rPr lang="pt-BR" sz="1500" b="1" dirty="0"/>
              <a:t>OFICINAS PROMOVIDAS PELO PLANTANDO SONHOS PARA A COMUNIDADE</a:t>
            </a:r>
          </a:p>
        </p:txBody>
      </p:sp>
      <p:pic>
        <p:nvPicPr>
          <p:cNvPr id="2" name="Image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07" y="903601"/>
            <a:ext cx="2880000" cy="2880000"/>
          </a:xfrm>
          <a:prstGeom prst="rect">
            <a:avLst/>
          </a:prstGeom>
        </p:spPr>
      </p:pic>
      <p:sp>
        <p:nvSpPr>
          <p:cNvPr id="13" name="Retângulo 12"/>
          <p:cNvSpPr/>
          <p:nvPr/>
        </p:nvSpPr>
        <p:spPr>
          <a:xfrm>
            <a:off x="389107" y="6205366"/>
            <a:ext cx="3422800" cy="323165"/>
          </a:xfrm>
          <a:prstGeom prst="rect">
            <a:avLst/>
          </a:prstGeom>
          <a:noFill/>
        </p:spPr>
        <p:txBody>
          <a:bodyPr wrap="square" lIns="91440" tIns="45720" rIns="91440" bIns="45720">
            <a:spAutoFit/>
          </a:bodyPr>
          <a:lstStyle/>
          <a:p>
            <a:pPr algn="ctr"/>
            <a:r>
              <a:rPr lang="pt-BR" sz="1500" b="1" dirty="0"/>
              <a:t>Curso Jardinagem - SENAR</a:t>
            </a:r>
          </a:p>
        </p:txBody>
      </p:sp>
      <p:pic>
        <p:nvPicPr>
          <p:cNvPr id="5" name="Imagem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5003" y="4300489"/>
            <a:ext cx="3600000" cy="1800000"/>
          </a:xfrm>
          <a:prstGeom prst="rect">
            <a:avLst/>
          </a:prstGeom>
          <a:ln w="57150">
            <a:solidFill>
              <a:schemeClr val="accent1">
                <a:lumMod val="60000"/>
                <a:lumOff val="40000"/>
              </a:schemeClr>
            </a:solidFill>
          </a:ln>
        </p:spPr>
      </p:pic>
      <p:pic>
        <p:nvPicPr>
          <p:cNvPr id="8" name="Image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69862" y="1539527"/>
            <a:ext cx="3600000" cy="2025000"/>
          </a:xfrm>
          <a:prstGeom prst="rect">
            <a:avLst/>
          </a:prstGeom>
        </p:spPr>
      </p:pic>
      <p:pic>
        <p:nvPicPr>
          <p:cNvPr id="10" name="Imagem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25024" y="1010864"/>
            <a:ext cx="3600000" cy="2700000"/>
          </a:xfrm>
          <a:prstGeom prst="rect">
            <a:avLst/>
          </a:prstGeom>
          <a:ln w="57150">
            <a:solidFill>
              <a:schemeClr val="accent1">
                <a:lumMod val="60000"/>
                <a:lumOff val="40000"/>
              </a:schemeClr>
            </a:solidFill>
          </a:ln>
        </p:spPr>
      </p:pic>
      <p:pic>
        <p:nvPicPr>
          <p:cNvPr id="12" name="Imagem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81742" y="4043521"/>
            <a:ext cx="2880000" cy="2160000"/>
          </a:xfrm>
          <a:prstGeom prst="rect">
            <a:avLst/>
          </a:prstGeom>
        </p:spPr>
      </p:pic>
      <p:sp>
        <p:nvSpPr>
          <p:cNvPr id="18" name="Retângulo 17"/>
          <p:cNvSpPr/>
          <p:nvPr/>
        </p:nvSpPr>
        <p:spPr>
          <a:xfrm>
            <a:off x="3913623" y="6213013"/>
            <a:ext cx="4416239" cy="323165"/>
          </a:xfrm>
          <a:prstGeom prst="rect">
            <a:avLst/>
          </a:prstGeom>
          <a:noFill/>
        </p:spPr>
        <p:txBody>
          <a:bodyPr wrap="square" lIns="91440" tIns="45720" rIns="91440" bIns="45720">
            <a:spAutoFit/>
          </a:bodyPr>
          <a:lstStyle/>
          <a:p>
            <a:pPr algn="ctr"/>
            <a:r>
              <a:rPr lang="pt-BR" sz="1500" b="1" dirty="0"/>
              <a:t>Sede ganhando vida</a:t>
            </a:r>
          </a:p>
        </p:txBody>
      </p:sp>
      <p:pic>
        <p:nvPicPr>
          <p:cNvPr id="20" name="Imagem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29862" y="4029036"/>
            <a:ext cx="2880000" cy="2160000"/>
          </a:xfrm>
          <a:prstGeom prst="rect">
            <a:avLst/>
          </a:prstGeom>
        </p:spPr>
      </p:pic>
      <p:pic>
        <p:nvPicPr>
          <p:cNvPr id="15" name="Imagem 14"/>
          <p:cNvPicPr>
            <a:picLocks noChangeAspect="1"/>
          </p:cNvPicPr>
          <p:nvPr/>
        </p:nvPicPr>
        <p:blipFill rotWithShape="1">
          <a:blip r:embed="rId9">
            <a:clrChange>
              <a:clrFrom>
                <a:srgbClr val="FFFFFF"/>
              </a:clrFrom>
              <a:clrTo>
                <a:srgbClr val="FFFFFF">
                  <a:alpha val="0"/>
                </a:srgbClr>
              </a:clrTo>
            </a:clrChange>
          </a:blip>
          <a:srcRect l="33695" t="20171" r="54445" b="65194"/>
          <a:stretch/>
        </p:blipFill>
        <p:spPr>
          <a:xfrm>
            <a:off x="11284527" y="6036856"/>
            <a:ext cx="646512" cy="498617"/>
          </a:xfrm>
          <a:prstGeom prst="rect">
            <a:avLst/>
          </a:prstGeom>
        </p:spPr>
      </p:pic>
    </p:spTree>
    <p:extLst>
      <p:ext uri="{BB962C8B-B14F-4D97-AF65-F5344CB8AC3E}">
        <p14:creationId xmlns:p14="http://schemas.microsoft.com/office/powerpoint/2010/main" val="859254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531088" y="294363"/>
            <a:ext cx="10612192" cy="650065"/>
          </a:xfrm>
        </p:spPr>
        <p:txBody>
          <a:bodyPr rtlCol="0">
            <a:normAutofit/>
          </a:bodyPr>
          <a:lstStyle/>
          <a:p>
            <a:pPr algn="ctr"/>
            <a:r>
              <a:rPr lang="pt-BR" sz="3700" b="1" dirty="0">
                <a:solidFill>
                  <a:srgbClr val="00B050"/>
                </a:solidFill>
                <a:effectLst>
                  <a:outerShdw blurRad="38100" dist="38100" dir="2700000" algn="tl">
                    <a:srgbClr val="000000">
                      <a:alpha val="43137"/>
                    </a:srgbClr>
                  </a:outerShdw>
                </a:effectLst>
              </a:rPr>
              <a:t>2019</a:t>
            </a:r>
            <a:r>
              <a:rPr lang="pt-BR" sz="3700" b="1" dirty="0">
                <a:solidFill>
                  <a:schemeClr val="accent2">
                    <a:lumMod val="75000"/>
                  </a:schemeClr>
                </a:solidFill>
                <a:effectLst>
                  <a:outerShdw blurRad="38100" dist="38100" dir="2700000" algn="tl">
                    <a:srgbClr val="000000">
                      <a:alpha val="43137"/>
                    </a:srgbClr>
                  </a:outerShdw>
                </a:effectLst>
              </a:rPr>
              <a:t>:</a:t>
            </a:r>
            <a:r>
              <a:rPr lang="pt-BR" sz="2200" b="1" dirty="0">
                <a:solidFill>
                  <a:schemeClr val="accent2">
                    <a:lumMod val="75000"/>
                  </a:schemeClr>
                </a:solidFill>
                <a:effectLst>
                  <a:outerShdw blurRad="38100" dist="38100" dir="2700000" algn="tl">
                    <a:srgbClr val="000000">
                      <a:alpha val="43137"/>
                    </a:srgbClr>
                  </a:outerShdw>
                </a:effectLst>
              </a:rPr>
              <a:t> </a:t>
            </a:r>
            <a:r>
              <a:rPr lang="pt-BR" sz="2200" b="1" dirty="0">
                <a:solidFill>
                  <a:schemeClr val="tx1"/>
                </a:solidFill>
                <a:effectLst>
                  <a:outerShdw blurRad="38100" dist="38100" dir="2700000" algn="tl">
                    <a:srgbClr val="000000">
                      <a:alpha val="43137"/>
                    </a:srgbClr>
                  </a:outerShdw>
                </a:effectLst>
              </a:rPr>
              <a:t>Capacitações, promoção da socialização e implantação da horta</a:t>
            </a:r>
            <a:endParaRPr lang="pt-BR" sz="2200"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sp>
        <p:nvSpPr>
          <p:cNvPr id="11" name="Retângulo 10"/>
          <p:cNvSpPr/>
          <p:nvPr/>
        </p:nvSpPr>
        <p:spPr>
          <a:xfrm>
            <a:off x="300508" y="3709924"/>
            <a:ext cx="3600000" cy="323165"/>
          </a:xfrm>
          <a:prstGeom prst="rect">
            <a:avLst/>
          </a:prstGeom>
          <a:noFill/>
        </p:spPr>
        <p:txBody>
          <a:bodyPr wrap="square" lIns="91440" tIns="45720" rIns="91440" bIns="45720">
            <a:spAutoFit/>
          </a:bodyPr>
          <a:lstStyle/>
          <a:p>
            <a:pPr algn="ctr"/>
            <a:r>
              <a:rPr lang="pt-BR" sz="1500" b="1" dirty="0"/>
              <a:t>Iniciando uma nova horta na Sede</a:t>
            </a:r>
          </a:p>
        </p:txBody>
      </p:sp>
      <p:sp>
        <p:nvSpPr>
          <p:cNvPr id="23" name="Retângulo 22"/>
          <p:cNvSpPr/>
          <p:nvPr/>
        </p:nvSpPr>
        <p:spPr>
          <a:xfrm>
            <a:off x="3261336" y="3742672"/>
            <a:ext cx="8803185" cy="323165"/>
          </a:xfrm>
          <a:prstGeom prst="rect">
            <a:avLst/>
          </a:prstGeom>
          <a:noFill/>
        </p:spPr>
        <p:txBody>
          <a:bodyPr wrap="square" lIns="91440" tIns="45720" rIns="91440" bIns="45720">
            <a:spAutoFit/>
          </a:bodyPr>
          <a:lstStyle/>
          <a:p>
            <a:pPr algn="ctr"/>
            <a:r>
              <a:rPr lang="pt-BR" sz="1500" b="1" dirty="0"/>
              <a:t>OFICINAS PROMOVIDAS PELO PLANTANDO SONHOS PARA A COMUNIDADE</a:t>
            </a:r>
          </a:p>
        </p:txBody>
      </p:sp>
      <p:pic>
        <p:nvPicPr>
          <p:cNvPr id="3" name="Image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0507" y="977176"/>
            <a:ext cx="3600000" cy="2700000"/>
          </a:xfrm>
          <a:prstGeom prst="rect">
            <a:avLst/>
          </a:prstGeom>
        </p:spPr>
      </p:pic>
      <p:pic>
        <p:nvPicPr>
          <p:cNvPr id="4" name="Image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2929" y="1009924"/>
            <a:ext cx="3600000" cy="2700000"/>
          </a:xfrm>
          <a:prstGeom prst="rect">
            <a:avLst/>
          </a:prstGeom>
          <a:ln w="57150">
            <a:solidFill>
              <a:schemeClr val="accent1">
                <a:lumMod val="60000"/>
                <a:lumOff val="40000"/>
              </a:schemeClr>
            </a:solidFill>
          </a:ln>
        </p:spPr>
      </p:pic>
      <p:pic>
        <p:nvPicPr>
          <p:cNvPr id="9" name="Imagem 8"/>
          <p:cNvPicPr>
            <a:picLocks noChangeAspect="1"/>
          </p:cNvPicPr>
          <p:nvPr/>
        </p:nvPicPr>
        <p:blipFill rotWithShape="1">
          <a:blip r:embed="rId5" cstate="print">
            <a:extLst>
              <a:ext uri="{28A0092B-C50C-407E-A947-70E740481C1C}">
                <a14:useLocalDpi xmlns:a14="http://schemas.microsoft.com/office/drawing/2010/main" val="0"/>
              </a:ext>
            </a:extLst>
          </a:blip>
          <a:srcRect b="16093"/>
          <a:stretch/>
        </p:blipFill>
        <p:spPr>
          <a:xfrm>
            <a:off x="660507" y="4098585"/>
            <a:ext cx="2880000" cy="2416515"/>
          </a:xfrm>
          <a:prstGeom prst="rect">
            <a:avLst/>
          </a:prstGeom>
        </p:spPr>
      </p:pic>
      <p:pic>
        <p:nvPicPr>
          <p:cNvPr id="14" name="Imagem 13"/>
          <p:cNvPicPr>
            <a:picLocks noChangeAspect="1"/>
          </p:cNvPicPr>
          <p:nvPr/>
        </p:nvPicPr>
        <p:blipFill rotWithShape="1">
          <a:blip r:embed="rId6" cstate="print">
            <a:extLst>
              <a:ext uri="{28A0092B-C50C-407E-A947-70E740481C1C}">
                <a14:useLocalDpi xmlns:a14="http://schemas.microsoft.com/office/drawing/2010/main" val="0"/>
              </a:ext>
            </a:extLst>
          </a:blip>
          <a:srcRect b="11712"/>
          <a:stretch/>
        </p:blipFill>
        <p:spPr>
          <a:xfrm>
            <a:off x="8090913" y="4131333"/>
            <a:ext cx="3600000" cy="2383767"/>
          </a:xfrm>
          <a:prstGeom prst="rect">
            <a:avLst/>
          </a:prstGeom>
          <a:ln w="57150">
            <a:solidFill>
              <a:schemeClr val="accent1">
                <a:lumMod val="60000"/>
                <a:lumOff val="40000"/>
              </a:schemeClr>
            </a:solidFill>
          </a:ln>
        </p:spPr>
      </p:pic>
      <p:pic>
        <p:nvPicPr>
          <p:cNvPr id="15" name="Imagem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89694" y="1312570"/>
            <a:ext cx="3600000" cy="2397354"/>
          </a:xfrm>
          <a:prstGeom prst="rect">
            <a:avLst/>
          </a:prstGeom>
          <a:ln w="57150">
            <a:solidFill>
              <a:schemeClr val="accent1">
                <a:lumMod val="60000"/>
                <a:lumOff val="40000"/>
              </a:schemeClr>
            </a:solidFill>
          </a:ln>
        </p:spPr>
      </p:pic>
      <p:pic>
        <p:nvPicPr>
          <p:cNvPr id="17" name="Imagem 16"/>
          <p:cNvPicPr>
            <a:picLocks noChangeAspect="1"/>
          </p:cNvPicPr>
          <p:nvPr/>
        </p:nvPicPr>
        <p:blipFill rotWithShape="1">
          <a:blip r:embed="rId8" cstate="print">
            <a:extLst>
              <a:ext uri="{28A0092B-C50C-407E-A947-70E740481C1C}">
                <a14:useLocalDpi xmlns:a14="http://schemas.microsoft.com/office/drawing/2010/main" val="0"/>
              </a:ext>
            </a:extLst>
          </a:blip>
          <a:srcRect b="10500"/>
          <a:stretch/>
        </p:blipFill>
        <p:spPr>
          <a:xfrm>
            <a:off x="3765917" y="4098585"/>
            <a:ext cx="3600000" cy="2416515"/>
          </a:xfrm>
          <a:prstGeom prst="rect">
            <a:avLst/>
          </a:prstGeom>
        </p:spPr>
      </p:pic>
      <p:pic>
        <p:nvPicPr>
          <p:cNvPr id="13" name="Imagem 12"/>
          <p:cNvPicPr>
            <a:picLocks noChangeAspect="1"/>
          </p:cNvPicPr>
          <p:nvPr/>
        </p:nvPicPr>
        <p:blipFill rotWithShape="1">
          <a:blip r:embed="rId9">
            <a:clrChange>
              <a:clrFrom>
                <a:srgbClr val="FFFFFF"/>
              </a:clrFrom>
              <a:clrTo>
                <a:srgbClr val="FFFFFF">
                  <a:alpha val="0"/>
                </a:srgbClr>
              </a:clrTo>
            </a:clrChange>
          </a:blip>
          <a:srcRect l="33695" t="20171" r="54445" b="65194"/>
          <a:stretch/>
        </p:blipFill>
        <p:spPr>
          <a:xfrm rot="771901">
            <a:off x="11345746" y="3637720"/>
            <a:ext cx="606256" cy="467570"/>
          </a:xfrm>
          <a:prstGeom prst="rect">
            <a:avLst/>
          </a:prstGeom>
        </p:spPr>
      </p:pic>
    </p:spTree>
    <p:extLst>
      <p:ext uri="{BB962C8B-B14F-4D97-AF65-F5344CB8AC3E}">
        <p14:creationId xmlns:p14="http://schemas.microsoft.com/office/powerpoint/2010/main" val="1368333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556845" y="217085"/>
            <a:ext cx="10612192" cy="650065"/>
          </a:xfrm>
        </p:spPr>
        <p:txBody>
          <a:bodyPr rtlCol="0">
            <a:normAutofit fontScale="90000"/>
          </a:bodyPr>
          <a:lstStyle/>
          <a:p>
            <a:pPr algn="ctr"/>
            <a:r>
              <a:rPr lang="pt-BR" sz="6100" b="1" dirty="0">
                <a:solidFill>
                  <a:srgbClr val="00B050"/>
                </a:solidFill>
                <a:effectLst>
                  <a:outerShdw blurRad="38100" dist="38100" dir="2700000" algn="tl">
                    <a:srgbClr val="000000">
                      <a:alpha val="43137"/>
                    </a:srgbClr>
                  </a:outerShdw>
                </a:effectLst>
              </a:rPr>
              <a:t>2018</a:t>
            </a:r>
            <a:r>
              <a:rPr lang="pt-BR" b="1" dirty="0">
                <a:solidFill>
                  <a:schemeClr val="accent2">
                    <a:lumMod val="75000"/>
                  </a:schemeClr>
                </a:solidFill>
                <a:effectLst>
                  <a:outerShdw blurRad="38100" dist="38100" dir="2700000" algn="tl">
                    <a:srgbClr val="000000">
                      <a:alpha val="43137"/>
                    </a:srgbClr>
                  </a:outerShdw>
                </a:effectLst>
              </a:rPr>
              <a:t>:</a:t>
            </a:r>
            <a:r>
              <a:rPr lang="pt-BR" sz="2400" b="1" dirty="0">
                <a:solidFill>
                  <a:schemeClr val="accent2">
                    <a:lumMod val="75000"/>
                  </a:schemeClr>
                </a:solidFill>
                <a:effectLst>
                  <a:outerShdw blurRad="38100" dist="38100" dir="2700000" algn="tl">
                    <a:srgbClr val="000000">
                      <a:alpha val="43137"/>
                    </a:srgbClr>
                  </a:outerShdw>
                </a:effectLst>
              </a:rPr>
              <a:t> </a:t>
            </a:r>
            <a:r>
              <a:rPr lang="pt-BR" sz="2400" b="1" dirty="0">
                <a:solidFill>
                  <a:schemeClr val="tx1"/>
                </a:solidFill>
                <a:effectLst>
                  <a:outerShdw blurRad="38100" dist="38100" dir="2700000" algn="tl">
                    <a:srgbClr val="000000">
                      <a:alpha val="43137"/>
                    </a:srgbClr>
                  </a:outerShdw>
                </a:effectLst>
              </a:rPr>
              <a:t>Atividades pedagógicas, captação de recursos e estruturação da sede</a:t>
            </a:r>
            <a:endParaRPr lang="pt-BR" sz="2400"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sp>
        <p:nvSpPr>
          <p:cNvPr id="11" name="Retângulo 10"/>
          <p:cNvSpPr/>
          <p:nvPr/>
        </p:nvSpPr>
        <p:spPr>
          <a:xfrm>
            <a:off x="816509" y="3636225"/>
            <a:ext cx="6846421" cy="323165"/>
          </a:xfrm>
          <a:prstGeom prst="rect">
            <a:avLst/>
          </a:prstGeom>
          <a:noFill/>
        </p:spPr>
        <p:txBody>
          <a:bodyPr wrap="square" lIns="91440" tIns="45720" rIns="91440" bIns="45720">
            <a:spAutoFit/>
          </a:bodyPr>
          <a:lstStyle/>
          <a:p>
            <a:pPr algn="ctr"/>
            <a:r>
              <a:rPr lang="pt-BR" sz="1500" b="1" dirty="0"/>
              <a:t>Visitação das escolas municipais</a:t>
            </a:r>
          </a:p>
        </p:txBody>
      </p:sp>
      <p:sp>
        <p:nvSpPr>
          <p:cNvPr id="23" name="Retângulo 22"/>
          <p:cNvSpPr/>
          <p:nvPr/>
        </p:nvSpPr>
        <p:spPr>
          <a:xfrm>
            <a:off x="7957819" y="3618527"/>
            <a:ext cx="3717355" cy="323165"/>
          </a:xfrm>
          <a:prstGeom prst="rect">
            <a:avLst/>
          </a:prstGeom>
          <a:noFill/>
        </p:spPr>
        <p:txBody>
          <a:bodyPr wrap="square" lIns="91440" tIns="45720" rIns="91440" bIns="45720">
            <a:spAutoFit/>
          </a:bodyPr>
          <a:lstStyle/>
          <a:p>
            <a:pPr algn="ctr"/>
            <a:r>
              <a:rPr lang="pt-BR" sz="1500" b="1" dirty="0"/>
              <a:t>Cercando e mantendo a limpeza da Sede</a:t>
            </a:r>
          </a:p>
        </p:txBody>
      </p:sp>
      <p:sp>
        <p:nvSpPr>
          <p:cNvPr id="21" name="Retângulo 20"/>
          <p:cNvSpPr/>
          <p:nvPr/>
        </p:nvSpPr>
        <p:spPr>
          <a:xfrm>
            <a:off x="394920" y="6353923"/>
            <a:ext cx="7268009" cy="323165"/>
          </a:xfrm>
          <a:prstGeom prst="rect">
            <a:avLst/>
          </a:prstGeom>
          <a:noFill/>
        </p:spPr>
        <p:txBody>
          <a:bodyPr wrap="square" lIns="91440" tIns="45720" rIns="91440" bIns="45720">
            <a:spAutoFit/>
          </a:bodyPr>
          <a:lstStyle/>
          <a:p>
            <a:pPr algn="ctr"/>
            <a:r>
              <a:rPr lang="pt-BR" sz="1500" b="1" dirty="0"/>
              <a:t>Oficina nas escolas municipais </a:t>
            </a:r>
          </a:p>
        </p:txBody>
      </p:sp>
      <p:sp>
        <p:nvSpPr>
          <p:cNvPr id="26" name="Retângulo 25"/>
          <p:cNvSpPr/>
          <p:nvPr/>
        </p:nvSpPr>
        <p:spPr>
          <a:xfrm>
            <a:off x="7769851" y="6353922"/>
            <a:ext cx="3373428" cy="323165"/>
          </a:xfrm>
          <a:prstGeom prst="rect">
            <a:avLst/>
          </a:prstGeom>
          <a:noFill/>
        </p:spPr>
        <p:txBody>
          <a:bodyPr wrap="square" lIns="91440" tIns="45720" rIns="91440" bIns="45720">
            <a:spAutoFit/>
          </a:bodyPr>
          <a:lstStyle/>
          <a:p>
            <a:pPr algn="ctr"/>
            <a:r>
              <a:rPr lang="pt-BR" sz="1500" b="1" dirty="0"/>
              <a:t>Evento Festa das Nações</a:t>
            </a:r>
          </a:p>
        </p:txBody>
      </p:sp>
      <p:pic>
        <p:nvPicPr>
          <p:cNvPr id="2" name="Imagem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2941" y="918527"/>
            <a:ext cx="3600000" cy="2700000"/>
          </a:xfrm>
          <a:prstGeom prst="rect">
            <a:avLst/>
          </a:prstGeom>
        </p:spPr>
      </p:pic>
      <p:pic>
        <p:nvPicPr>
          <p:cNvPr id="5" name="Imagem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9719" y="909403"/>
            <a:ext cx="3600000" cy="2761848"/>
          </a:xfrm>
          <a:prstGeom prst="rect">
            <a:avLst/>
          </a:prstGeom>
        </p:spPr>
      </p:pic>
      <p:pic>
        <p:nvPicPr>
          <p:cNvPr id="8" name="Image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4921" y="3977088"/>
            <a:ext cx="3600000" cy="2423728"/>
          </a:xfrm>
          <a:prstGeom prst="rect">
            <a:avLst/>
          </a:prstGeom>
        </p:spPr>
      </p:pic>
      <p:pic>
        <p:nvPicPr>
          <p:cNvPr id="10" name="Imagem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16497" y="958051"/>
            <a:ext cx="3600000" cy="2678174"/>
          </a:xfrm>
          <a:prstGeom prst="rect">
            <a:avLst/>
          </a:prstGeom>
        </p:spPr>
      </p:pic>
      <p:pic>
        <p:nvPicPr>
          <p:cNvPr id="12" name="Imagem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16496" y="4017630"/>
            <a:ext cx="3126783" cy="2345087"/>
          </a:xfrm>
          <a:prstGeom prst="rect">
            <a:avLst/>
          </a:prstGeom>
        </p:spPr>
      </p:pic>
      <p:pic>
        <p:nvPicPr>
          <p:cNvPr id="13" name="Imagem 12"/>
          <p:cNvPicPr>
            <a:picLocks noChangeAspect="1"/>
          </p:cNvPicPr>
          <p:nvPr/>
        </p:nvPicPr>
        <p:blipFill rotWithShape="1">
          <a:blip r:embed="rId8" cstate="print">
            <a:extLst>
              <a:ext uri="{28A0092B-C50C-407E-A947-70E740481C1C}">
                <a14:useLocalDpi xmlns:a14="http://schemas.microsoft.com/office/drawing/2010/main" val="0"/>
              </a:ext>
            </a:extLst>
          </a:blip>
          <a:srcRect t="17740"/>
          <a:stretch/>
        </p:blipFill>
        <p:spPr>
          <a:xfrm>
            <a:off x="4062941" y="3977088"/>
            <a:ext cx="3600000" cy="2423728"/>
          </a:xfrm>
          <a:prstGeom prst="rect">
            <a:avLst/>
          </a:prstGeom>
        </p:spPr>
      </p:pic>
      <p:pic>
        <p:nvPicPr>
          <p:cNvPr id="15" name="Imagem 14"/>
          <p:cNvPicPr>
            <a:picLocks noChangeAspect="1"/>
          </p:cNvPicPr>
          <p:nvPr/>
        </p:nvPicPr>
        <p:blipFill rotWithShape="1">
          <a:blip r:embed="rId9">
            <a:clrChange>
              <a:clrFrom>
                <a:srgbClr val="FFFFFF"/>
              </a:clrFrom>
              <a:clrTo>
                <a:srgbClr val="FFFFFF">
                  <a:alpha val="0"/>
                </a:srgbClr>
              </a:clrTo>
            </a:clrChange>
          </a:blip>
          <a:srcRect l="33695" t="20171" r="54445" b="65194"/>
          <a:stretch/>
        </p:blipFill>
        <p:spPr>
          <a:xfrm>
            <a:off x="11097031" y="5999102"/>
            <a:ext cx="799605" cy="616689"/>
          </a:xfrm>
          <a:prstGeom prst="rect">
            <a:avLst/>
          </a:prstGeom>
        </p:spPr>
      </p:pic>
    </p:spTree>
    <p:extLst>
      <p:ext uri="{BB962C8B-B14F-4D97-AF65-F5344CB8AC3E}">
        <p14:creationId xmlns:p14="http://schemas.microsoft.com/office/powerpoint/2010/main" val="3715849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366220" y="294363"/>
            <a:ext cx="10777060" cy="650065"/>
          </a:xfrm>
        </p:spPr>
        <p:txBody>
          <a:bodyPr rtlCol="0">
            <a:normAutofit fontScale="90000"/>
          </a:bodyPr>
          <a:lstStyle/>
          <a:p>
            <a:pPr algn="ctr"/>
            <a:r>
              <a:rPr lang="pt-BR" sz="3700" b="1" dirty="0">
                <a:solidFill>
                  <a:srgbClr val="00B050"/>
                </a:solidFill>
                <a:effectLst>
                  <a:outerShdw blurRad="38100" dist="38100" dir="2700000" algn="tl">
                    <a:srgbClr val="000000">
                      <a:alpha val="43137"/>
                    </a:srgbClr>
                  </a:outerShdw>
                </a:effectLst>
              </a:rPr>
              <a:t>2018</a:t>
            </a:r>
            <a:r>
              <a:rPr lang="pt-BR" sz="3700" b="1" dirty="0">
                <a:solidFill>
                  <a:schemeClr val="accent2">
                    <a:lumMod val="75000"/>
                  </a:schemeClr>
                </a:solidFill>
                <a:effectLst>
                  <a:outerShdw blurRad="38100" dist="38100" dir="2700000" algn="tl">
                    <a:srgbClr val="000000">
                      <a:alpha val="43137"/>
                    </a:srgbClr>
                  </a:outerShdw>
                </a:effectLst>
              </a:rPr>
              <a:t>: </a:t>
            </a:r>
            <a:r>
              <a:rPr lang="pt-BR" sz="2000" b="1" dirty="0">
                <a:solidFill>
                  <a:schemeClr val="tx1"/>
                </a:solidFill>
                <a:effectLst>
                  <a:outerShdw blurRad="38100" dist="38100" dir="2700000" algn="tl">
                    <a:srgbClr val="000000">
                      <a:alpha val="43137"/>
                    </a:srgbClr>
                  </a:outerShdw>
                </a:effectLst>
              </a:rPr>
              <a:t>Representatividade no Conselho de turismo, Oficinas de capacitação e colaboração com a EMEI.</a:t>
            </a:r>
            <a:endParaRPr lang="pt-BR" sz="2000" b="1"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sp>
        <p:nvSpPr>
          <p:cNvPr id="11" name="Retângulo 10"/>
          <p:cNvSpPr/>
          <p:nvPr/>
        </p:nvSpPr>
        <p:spPr>
          <a:xfrm>
            <a:off x="816509" y="3693375"/>
            <a:ext cx="2699423" cy="553998"/>
          </a:xfrm>
          <a:prstGeom prst="rect">
            <a:avLst/>
          </a:prstGeom>
          <a:noFill/>
        </p:spPr>
        <p:txBody>
          <a:bodyPr wrap="square" lIns="91440" tIns="45720" rIns="91440" bIns="45720">
            <a:spAutoFit/>
          </a:bodyPr>
          <a:lstStyle/>
          <a:p>
            <a:pPr algn="ctr"/>
            <a:r>
              <a:rPr lang="pt-BR" sz="1500" b="1" dirty="0"/>
              <a:t>1ª. Participação em eventos da cidade – Festa Junina</a:t>
            </a:r>
          </a:p>
        </p:txBody>
      </p:sp>
      <p:sp>
        <p:nvSpPr>
          <p:cNvPr id="23" name="Retângulo 22"/>
          <p:cNvSpPr/>
          <p:nvPr/>
        </p:nvSpPr>
        <p:spPr>
          <a:xfrm>
            <a:off x="648584" y="6261707"/>
            <a:ext cx="2867348" cy="323165"/>
          </a:xfrm>
          <a:prstGeom prst="rect">
            <a:avLst/>
          </a:prstGeom>
          <a:noFill/>
        </p:spPr>
        <p:txBody>
          <a:bodyPr wrap="square" lIns="91440" tIns="45720" rIns="91440" bIns="45720">
            <a:spAutoFit/>
          </a:bodyPr>
          <a:lstStyle/>
          <a:p>
            <a:pPr algn="ctr"/>
            <a:r>
              <a:rPr lang="pt-BR" sz="1500" b="1" dirty="0"/>
              <a:t>Oficina de </a:t>
            </a:r>
            <a:r>
              <a:rPr lang="pt-BR" sz="1500" b="1" dirty="0" err="1"/>
              <a:t>Kokedamas</a:t>
            </a:r>
            <a:endParaRPr lang="pt-BR" sz="1500" b="1" dirty="0"/>
          </a:p>
        </p:txBody>
      </p:sp>
      <p:sp>
        <p:nvSpPr>
          <p:cNvPr id="25" name="Retângulo 24"/>
          <p:cNvSpPr/>
          <p:nvPr/>
        </p:nvSpPr>
        <p:spPr>
          <a:xfrm>
            <a:off x="6432262" y="6365450"/>
            <a:ext cx="2795509" cy="323165"/>
          </a:xfrm>
          <a:prstGeom prst="rect">
            <a:avLst/>
          </a:prstGeom>
          <a:noFill/>
        </p:spPr>
        <p:txBody>
          <a:bodyPr wrap="none" lIns="91440" tIns="45720" rIns="91440" bIns="45720">
            <a:spAutoFit/>
          </a:bodyPr>
          <a:lstStyle/>
          <a:p>
            <a:pPr algn="ctr"/>
            <a:r>
              <a:rPr lang="pt-BR" sz="1500" b="1" dirty="0"/>
              <a:t>Oficina de embutidos - SENAR</a:t>
            </a:r>
          </a:p>
        </p:txBody>
      </p:sp>
      <p:pic>
        <p:nvPicPr>
          <p:cNvPr id="3" name="Image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228" y="988917"/>
            <a:ext cx="3600000" cy="2700000"/>
          </a:xfrm>
          <a:prstGeom prst="rect">
            <a:avLst/>
          </a:prstGeom>
        </p:spPr>
      </p:pic>
      <p:pic>
        <p:nvPicPr>
          <p:cNvPr id="4" name="Image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8715" y="988917"/>
            <a:ext cx="3600000" cy="2700000"/>
          </a:xfrm>
          <a:prstGeom prst="rect">
            <a:avLst/>
          </a:prstGeom>
          <a:ln w="57150">
            <a:solidFill>
              <a:schemeClr val="accent1">
                <a:lumMod val="60000"/>
                <a:lumOff val="40000"/>
              </a:schemeClr>
            </a:solidFill>
          </a:ln>
        </p:spPr>
      </p:pic>
      <p:sp>
        <p:nvSpPr>
          <p:cNvPr id="20" name="Retângulo 19"/>
          <p:cNvSpPr/>
          <p:nvPr/>
        </p:nvSpPr>
        <p:spPr>
          <a:xfrm>
            <a:off x="3496023" y="3688917"/>
            <a:ext cx="5100364" cy="323165"/>
          </a:xfrm>
          <a:prstGeom prst="rect">
            <a:avLst/>
          </a:prstGeom>
          <a:noFill/>
        </p:spPr>
        <p:txBody>
          <a:bodyPr wrap="square" lIns="91440" tIns="45720" rIns="91440" bIns="45720">
            <a:spAutoFit/>
          </a:bodyPr>
          <a:lstStyle/>
          <a:p>
            <a:pPr algn="ctr"/>
            <a:r>
              <a:rPr lang="pt-BR" sz="1500" b="1" dirty="0"/>
              <a:t>Participação no COMTUR </a:t>
            </a:r>
            <a:r>
              <a:rPr lang="pt-BR" sz="1000" b="1" dirty="0"/>
              <a:t>– Conselho Municipal de Turismo</a:t>
            </a:r>
          </a:p>
        </p:txBody>
      </p:sp>
      <p:sp>
        <p:nvSpPr>
          <p:cNvPr id="21" name="Retângulo 20"/>
          <p:cNvSpPr/>
          <p:nvPr/>
        </p:nvSpPr>
        <p:spPr>
          <a:xfrm>
            <a:off x="8375087" y="3766190"/>
            <a:ext cx="3466810" cy="323165"/>
          </a:xfrm>
          <a:prstGeom prst="rect">
            <a:avLst/>
          </a:prstGeom>
          <a:noFill/>
        </p:spPr>
        <p:txBody>
          <a:bodyPr wrap="square" lIns="91440" tIns="45720" rIns="91440" bIns="45720">
            <a:spAutoFit/>
          </a:bodyPr>
          <a:lstStyle/>
          <a:p>
            <a:pPr algn="ctr"/>
            <a:r>
              <a:rPr lang="pt-BR" sz="1500" b="1" dirty="0"/>
              <a:t>Voluntários Estruturando a casinha</a:t>
            </a:r>
          </a:p>
        </p:txBody>
      </p:sp>
      <p:pic>
        <p:nvPicPr>
          <p:cNvPr id="9" name="Imagem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11698" y="1025680"/>
            <a:ext cx="3200000" cy="1800000"/>
          </a:xfrm>
          <a:prstGeom prst="rect">
            <a:avLst/>
          </a:prstGeom>
        </p:spPr>
      </p:pic>
      <p:pic>
        <p:nvPicPr>
          <p:cNvPr id="22" name="Imagem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89181" y="2354834"/>
            <a:ext cx="2560000" cy="1440000"/>
          </a:xfrm>
          <a:prstGeom prst="rect">
            <a:avLst/>
          </a:prstGeom>
        </p:spPr>
      </p:pic>
      <p:pic>
        <p:nvPicPr>
          <p:cNvPr id="14" name="Image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6220" y="4184890"/>
            <a:ext cx="3600000" cy="2025000"/>
          </a:xfrm>
          <a:prstGeom prst="rect">
            <a:avLst/>
          </a:prstGeom>
        </p:spPr>
      </p:pic>
      <p:pic>
        <p:nvPicPr>
          <p:cNvPr id="24" name="Imagem 23"/>
          <p:cNvPicPr>
            <a:picLocks noChangeAspect="1"/>
          </p:cNvPicPr>
          <p:nvPr/>
        </p:nvPicPr>
        <p:blipFill rotWithShape="1">
          <a:blip r:embed="rId8" cstate="print">
            <a:extLst>
              <a:ext uri="{28A0092B-C50C-407E-A947-70E740481C1C}">
                <a14:useLocalDpi xmlns:a14="http://schemas.microsoft.com/office/drawing/2010/main" val="0"/>
              </a:ext>
            </a:extLst>
          </a:blip>
          <a:srcRect t="34193"/>
          <a:stretch/>
        </p:blipFill>
        <p:spPr>
          <a:xfrm>
            <a:off x="4136686" y="4064625"/>
            <a:ext cx="2430000" cy="2132150"/>
          </a:xfrm>
          <a:prstGeom prst="rect">
            <a:avLst/>
          </a:prstGeom>
          <a:ln w="57150">
            <a:solidFill>
              <a:schemeClr val="accent1">
                <a:lumMod val="60000"/>
                <a:lumOff val="40000"/>
              </a:schemeClr>
            </a:solidFill>
          </a:ln>
        </p:spPr>
      </p:pic>
      <p:sp>
        <p:nvSpPr>
          <p:cNvPr id="26" name="Retângulo 25"/>
          <p:cNvSpPr/>
          <p:nvPr/>
        </p:nvSpPr>
        <p:spPr>
          <a:xfrm>
            <a:off x="3937062" y="6146096"/>
            <a:ext cx="2867348" cy="553998"/>
          </a:xfrm>
          <a:prstGeom prst="rect">
            <a:avLst/>
          </a:prstGeom>
          <a:noFill/>
        </p:spPr>
        <p:txBody>
          <a:bodyPr wrap="square" lIns="91440" tIns="45720" rIns="91440" bIns="45720">
            <a:spAutoFit/>
          </a:bodyPr>
          <a:lstStyle/>
          <a:p>
            <a:pPr algn="ctr"/>
            <a:r>
              <a:rPr lang="pt-BR" sz="1500" b="1" dirty="0"/>
              <a:t>Madeira de podas da cidade</a:t>
            </a:r>
          </a:p>
          <a:p>
            <a:pPr algn="ctr"/>
            <a:r>
              <a:rPr lang="pt-BR" sz="1500" b="1" dirty="0"/>
              <a:t>para nutrir o solo</a:t>
            </a:r>
          </a:p>
        </p:txBody>
      </p:sp>
      <p:pic>
        <p:nvPicPr>
          <p:cNvPr id="27" name="Imagem 26"/>
          <p:cNvPicPr>
            <a:picLocks noChangeAspect="1"/>
          </p:cNvPicPr>
          <p:nvPr/>
        </p:nvPicPr>
        <p:blipFill rotWithShape="1">
          <a:blip r:embed="rId9" cstate="print">
            <a:extLst>
              <a:ext uri="{28A0092B-C50C-407E-A947-70E740481C1C}">
                <a14:useLocalDpi xmlns:a14="http://schemas.microsoft.com/office/drawing/2010/main" val="0"/>
              </a:ext>
            </a:extLst>
          </a:blip>
          <a:srcRect t="4691"/>
          <a:stretch/>
        </p:blipFill>
        <p:spPr>
          <a:xfrm>
            <a:off x="6764160" y="4032204"/>
            <a:ext cx="1890000" cy="2401781"/>
          </a:xfrm>
          <a:prstGeom prst="rect">
            <a:avLst/>
          </a:prstGeom>
        </p:spPr>
      </p:pic>
      <p:pic>
        <p:nvPicPr>
          <p:cNvPr id="1026" name="Picture 2" descr="https://lh3.googleusercontent.com/cv4xR82Miate5iXjZrzhFHNUUEtt4f5JxIKlQHN4dK9xLsyvMA-YprlQa7gXovv0bgh5-a1DF79dzJT5_tekVV5nAwzcoiOLWIRfBhN2HT_yNus09Jz-BMqjWL7fsf1tllNgvSf0aodNJioHWTrv1Jtg-t0Q9T73vb80LlCAv4dKhN9Cc7RWS59sBtbRnFuzTAmcpt_ElR-N7SPOLXdRs_NpQRsM63zllhcZfAe8Vf8OitB9vBtJwWlQPpJhnX2-1U6Az4J0pQsH75DjFo3s-pxjISoCLONhiTIeaQeuz2ySldQ9vOpZSfLp_dDbMCpXwGLIxT8-SdPgx_5iSaWYAgw7eefnypyCwj3YPaCRf1vkME8t0v1qJCqS8OSVd1ArgssCdxSKaLx63GKMVepsDcNdfWpIQkeOKsCXLwiAzLqrkPMBEY2khvL4OmR3ZVr5auBnZAzv7Dx52nL9kw6PzyU-8Oi6NXhDHZ5Z6aDPBfjvMd9eDs4CawjgTpVOxKIplb8u7oreawc3rdJkmD-po5_FifQgbOfz1qc5hGxAF7oJWyTNjpfHj5uuWfBeaAbQ7zEHMklUjVWrKC3krtltRlRm7hUrTsYvjHMSTk5OgdOv__M39Aw-A-ax9JGq8EJaC6cnIDYD1gIi7-8tm8Fh-aoZbMqEQ6HwGuylrKaHx59QyLSFErPkiMXNfW4j6L7zVI8piF492mH-GzQHSxGA5G_G=w1006-h566-no?authuser=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808028" y="4217752"/>
            <a:ext cx="2880000" cy="1620358"/>
          </a:xfrm>
          <a:prstGeom prst="rect">
            <a:avLst/>
          </a:prstGeom>
          <a:noFill/>
          <a:ln w="57150">
            <a:solidFill>
              <a:schemeClr val="accent1">
                <a:lumMod val="60000"/>
                <a:lumOff val="40000"/>
              </a:schemeClr>
            </a:solidFill>
          </a:ln>
          <a:extLst>
            <a:ext uri="{909E8E84-426E-40DD-AFC4-6F175D3DCCD1}">
              <a14:hiddenFill xmlns:a14="http://schemas.microsoft.com/office/drawing/2010/main">
                <a:solidFill>
                  <a:srgbClr val="FFFFFF"/>
                </a:solidFill>
              </a14:hiddenFill>
            </a:ext>
          </a:extLst>
        </p:spPr>
      </p:pic>
      <p:sp>
        <p:nvSpPr>
          <p:cNvPr id="30" name="Retângulo 29"/>
          <p:cNvSpPr/>
          <p:nvPr/>
        </p:nvSpPr>
        <p:spPr>
          <a:xfrm>
            <a:off x="8853174" y="5981975"/>
            <a:ext cx="2705228" cy="553998"/>
          </a:xfrm>
          <a:prstGeom prst="rect">
            <a:avLst/>
          </a:prstGeom>
          <a:noFill/>
        </p:spPr>
        <p:txBody>
          <a:bodyPr wrap="none" lIns="91440" tIns="45720" rIns="91440" bIns="45720">
            <a:spAutoFit/>
          </a:bodyPr>
          <a:lstStyle/>
          <a:p>
            <a:pPr algn="ctr"/>
            <a:r>
              <a:rPr lang="pt-BR" sz="1500" b="1" dirty="0"/>
              <a:t>Contribuindo com mudinhas</a:t>
            </a:r>
          </a:p>
          <a:p>
            <a:pPr algn="ctr"/>
            <a:r>
              <a:rPr lang="pt-BR" sz="1500" b="1" dirty="0"/>
              <a:t>para o dia da árvore</a:t>
            </a:r>
          </a:p>
        </p:txBody>
      </p:sp>
      <p:pic>
        <p:nvPicPr>
          <p:cNvPr id="28" name="Imagem 27"/>
          <p:cNvPicPr>
            <a:picLocks noChangeAspect="1"/>
          </p:cNvPicPr>
          <p:nvPr/>
        </p:nvPicPr>
        <p:blipFill rotWithShape="1">
          <a:blip r:embed="rId11">
            <a:clrChange>
              <a:clrFrom>
                <a:srgbClr val="FFFFFF"/>
              </a:clrFrom>
              <a:clrTo>
                <a:srgbClr val="FFFFFF">
                  <a:alpha val="0"/>
                </a:srgbClr>
              </a:clrTo>
            </a:clrChange>
          </a:blip>
          <a:srcRect l="33695" t="20171" r="54445" b="65194"/>
          <a:stretch/>
        </p:blipFill>
        <p:spPr>
          <a:xfrm>
            <a:off x="11102784" y="6042258"/>
            <a:ext cx="739114" cy="570036"/>
          </a:xfrm>
          <a:prstGeom prst="rect">
            <a:avLst/>
          </a:prstGeom>
        </p:spPr>
      </p:pic>
    </p:spTree>
    <p:extLst>
      <p:ext uri="{BB962C8B-B14F-4D97-AF65-F5344CB8AC3E}">
        <p14:creationId xmlns:p14="http://schemas.microsoft.com/office/powerpoint/2010/main" val="3588320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531088" y="294363"/>
            <a:ext cx="10612192" cy="650065"/>
          </a:xfrm>
        </p:spPr>
        <p:txBody>
          <a:bodyPr rtlCol="0">
            <a:normAutofit fontScale="90000"/>
          </a:bodyPr>
          <a:lstStyle/>
          <a:p>
            <a:pPr algn="ctr"/>
            <a:r>
              <a:rPr lang="pt-BR" sz="3700" b="1" dirty="0">
                <a:solidFill>
                  <a:srgbClr val="00B050"/>
                </a:solidFill>
                <a:effectLst>
                  <a:outerShdw blurRad="38100" dist="38100" dir="2700000" algn="tl">
                    <a:srgbClr val="000000">
                      <a:alpha val="43137"/>
                    </a:srgbClr>
                  </a:outerShdw>
                </a:effectLst>
              </a:rPr>
              <a:t>2018</a:t>
            </a:r>
            <a:r>
              <a:rPr lang="pt-BR" sz="3700" b="1" dirty="0">
                <a:solidFill>
                  <a:schemeClr val="accent2">
                    <a:lumMod val="75000"/>
                  </a:schemeClr>
                </a:solidFill>
                <a:effectLst>
                  <a:outerShdw blurRad="38100" dist="38100" dir="2700000" algn="tl">
                    <a:srgbClr val="000000">
                      <a:alpha val="43137"/>
                    </a:srgbClr>
                  </a:outerShdw>
                </a:effectLst>
              </a:rPr>
              <a:t>: </a:t>
            </a:r>
            <a:r>
              <a:rPr lang="pt-BR" sz="2200" b="1" dirty="0">
                <a:solidFill>
                  <a:schemeClr val="tx1"/>
                </a:solidFill>
                <a:effectLst>
                  <a:outerShdw blurRad="38100" dist="38100" dir="2700000" algn="tl">
                    <a:srgbClr val="000000">
                      <a:alpha val="43137"/>
                    </a:srgbClr>
                  </a:outerShdw>
                </a:effectLst>
              </a:rPr>
              <a:t>Conquistamos a permissão do terreno e mantivemos promovendo socialização</a:t>
            </a:r>
            <a:endParaRPr lang="pt-BR" sz="2200"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sp>
        <p:nvSpPr>
          <p:cNvPr id="11" name="Retângulo 10"/>
          <p:cNvSpPr/>
          <p:nvPr/>
        </p:nvSpPr>
        <p:spPr>
          <a:xfrm>
            <a:off x="816509" y="3624778"/>
            <a:ext cx="10104776" cy="323165"/>
          </a:xfrm>
          <a:prstGeom prst="rect">
            <a:avLst/>
          </a:prstGeom>
          <a:noFill/>
        </p:spPr>
        <p:txBody>
          <a:bodyPr wrap="square" lIns="91440" tIns="45720" rIns="91440" bIns="45720">
            <a:spAutoFit/>
          </a:bodyPr>
          <a:lstStyle/>
          <a:p>
            <a:pPr algn="ctr"/>
            <a:r>
              <a:rPr lang="pt-BR" sz="1500" b="1" dirty="0"/>
              <a:t>LIMPEZA E PINTURA da CASINHA</a:t>
            </a:r>
          </a:p>
        </p:txBody>
      </p:sp>
      <p:sp>
        <p:nvSpPr>
          <p:cNvPr id="23" name="Retângulo 22"/>
          <p:cNvSpPr/>
          <p:nvPr/>
        </p:nvSpPr>
        <p:spPr>
          <a:xfrm>
            <a:off x="1432911" y="6159105"/>
            <a:ext cx="4846401" cy="323165"/>
          </a:xfrm>
          <a:prstGeom prst="rect">
            <a:avLst/>
          </a:prstGeom>
          <a:noFill/>
        </p:spPr>
        <p:txBody>
          <a:bodyPr wrap="square" lIns="91440" tIns="45720" rIns="91440" bIns="45720">
            <a:spAutoFit/>
          </a:bodyPr>
          <a:lstStyle/>
          <a:p>
            <a:pPr algn="ctr"/>
            <a:r>
              <a:rPr lang="pt-BR" sz="1500" b="1" dirty="0"/>
              <a:t>Horta do CRAS</a:t>
            </a:r>
          </a:p>
        </p:txBody>
      </p:sp>
      <p:sp>
        <p:nvSpPr>
          <p:cNvPr id="25" name="Retângulo 24"/>
          <p:cNvSpPr/>
          <p:nvPr/>
        </p:nvSpPr>
        <p:spPr>
          <a:xfrm>
            <a:off x="7179039" y="6135535"/>
            <a:ext cx="4814203" cy="323165"/>
          </a:xfrm>
          <a:prstGeom prst="rect">
            <a:avLst/>
          </a:prstGeom>
          <a:noFill/>
        </p:spPr>
        <p:txBody>
          <a:bodyPr wrap="none" lIns="91440" tIns="45720" rIns="91440" bIns="45720">
            <a:spAutoFit/>
          </a:bodyPr>
          <a:lstStyle/>
          <a:p>
            <a:pPr algn="ctr"/>
            <a:r>
              <a:rPr lang="pt-BR" sz="1500" b="1" dirty="0"/>
              <a:t>Oficina de Apicultura e </a:t>
            </a:r>
            <a:r>
              <a:rPr lang="pt-BR" sz="1500" b="1" dirty="0" err="1"/>
              <a:t>Bioconstrução</a:t>
            </a:r>
            <a:r>
              <a:rPr lang="pt-BR" sz="1500" b="1" dirty="0"/>
              <a:t> CAT São Pedro</a:t>
            </a:r>
          </a:p>
        </p:txBody>
      </p:sp>
      <p:pic>
        <p:nvPicPr>
          <p:cNvPr id="10" name="Imagem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955" y="1177862"/>
            <a:ext cx="3240000" cy="2430000"/>
          </a:xfrm>
          <a:prstGeom prst="rect">
            <a:avLst/>
          </a:prstGeom>
        </p:spPr>
      </p:pic>
      <p:pic>
        <p:nvPicPr>
          <p:cNvPr id="12" name="Imagem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11597" y="1144778"/>
            <a:ext cx="3240000" cy="2430000"/>
          </a:xfrm>
          <a:prstGeom prst="rect">
            <a:avLst/>
          </a:prstGeom>
        </p:spPr>
      </p:pic>
      <p:pic>
        <p:nvPicPr>
          <p:cNvPr id="17" name="Imagem 16"/>
          <p:cNvPicPr>
            <a:picLocks noChangeAspect="1"/>
          </p:cNvPicPr>
          <p:nvPr/>
        </p:nvPicPr>
        <p:blipFill rotWithShape="1">
          <a:blip r:embed="rId5" cstate="print">
            <a:extLst>
              <a:ext uri="{28A0092B-C50C-407E-A947-70E740481C1C}">
                <a14:useLocalDpi xmlns:a14="http://schemas.microsoft.com/office/drawing/2010/main" val="0"/>
              </a:ext>
            </a:extLst>
          </a:blip>
          <a:srcRect t="25502"/>
          <a:stretch/>
        </p:blipFill>
        <p:spPr>
          <a:xfrm>
            <a:off x="4168493" y="4043193"/>
            <a:ext cx="3600000" cy="2011429"/>
          </a:xfrm>
          <a:prstGeom prst="rect">
            <a:avLst/>
          </a:prstGeom>
        </p:spPr>
      </p:pic>
      <p:pic>
        <p:nvPicPr>
          <p:cNvPr id="18" name="Imagem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69862" y="3947943"/>
            <a:ext cx="3600000" cy="2025000"/>
          </a:xfrm>
          <a:prstGeom prst="rect">
            <a:avLst/>
          </a:prstGeom>
          <a:ln w="57150">
            <a:solidFill>
              <a:schemeClr val="accent1">
                <a:lumMod val="60000"/>
                <a:lumOff val="40000"/>
              </a:schemeClr>
            </a:solidFill>
          </a:ln>
        </p:spPr>
      </p:pic>
      <p:pic>
        <p:nvPicPr>
          <p:cNvPr id="19" name="Imagem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18640" y="1177862"/>
            <a:ext cx="3600000" cy="2396916"/>
          </a:xfrm>
          <a:prstGeom prst="rect">
            <a:avLst/>
          </a:prstGeom>
        </p:spPr>
      </p:pic>
      <p:pic>
        <p:nvPicPr>
          <p:cNvPr id="26" name="Imagem 25"/>
          <p:cNvPicPr>
            <a:picLocks noChangeAspect="1"/>
          </p:cNvPicPr>
          <p:nvPr/>
        </p:nvPicPr>
        <p:blipFill rotWithShape="1">
          <a:blip r:embed="rId8" cstate="print">
            <a:extLst>
              <a:ext uri="{28A0092B-C50C-407E-A947-70E740481C1C}">
                <a14:useLocalDpi xmlns:a14="http://schemas.microsoft.com/office/drawing/2010/main" val="0"/>
              </a:ext>
            </a:extLst>
          </a:blip>
          <a:srcRect t="16451" b="4368"/>
          <a:stretch/>
        </p:blipFill>
        <p:spPr>
          <a:xfrm>
            <a:off x="472220" y="3930300"/>
            <a:ext cx="3600000" cy="2137893"/>
          </a:xfrm>
          <a:prstGeom prst="rect">
            <a:avLst/>
          </a:prstGeom>
        </p:spPr>
      </p:pic>
      <p:pic>
        <p:nvPicPr>
          <p:cNvPr id="14" name="Imagem 13"/>
          <p:cNvPicPr>
            <a:picLocks noChangeAspect="1"/>
          </p:cNvPicPr>
          <p:nvPr/>
        </p:nvPicPr>
        <p:blipFill rotWithShape="1">
          <a:blip r:embed="rId9">
            <a:clrChange>
              <a:clrFrom>
                <a:srgbClr val="FFFFFF"/>
              </a:clrFrom>
              <a:clrTo>
                <a:srgbClr val="FFFFFF">
                  <a:alpha val="0"/>
                </a:srgbClr>
              </a:clrTo>
            </a:clrChange>
          </a:blip>
          <a:srcRect l="33695" t="20171" r="54445" b="65194"/>
          <a:stretch/>
        </p:blipFill>
        <p:spPr>
          <a:xfrm>
            <a:off x="11275291" y="3231638"/>
            <a:ext cx="717951" cy="553714"/>
          </a:xfrm>
          <a:prstGeom prst="rect">
            <a:avLst/>
          </a:prstGeom>
        </p:spPr>
      </p:pic>
    </p:spTree>
    <p:extLst>
      <p:ext uri="{BB962C8B-B14F-4D97-AF65-F5344CB8AC3E}">
        <p14:creationId xmlns:p14="http://schemas.microsoft.com/office/powerpoint/2010/main" val="27813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531088" y="294363"/>
            <a:ext cx="10612192" cy="650065"/>
          </a:xfrm>
        </p:spPr>
        <p:txBody>
          <a:bodyPr rtlCol="0">
            <a:normAutofit/>
          </a:bodyPr>
          <a:lstStyle/>
          <a:p>
            <a:pPr algn="ctr"/>
            <a:r>
              <a:rPr lang="pt-BR" sz="3700" b="1" dirty="0">
                <a:solidFill>
                  <a:srgbClr val="00B050"/>
                </a:solidFill>
                <a:effectLst>
                  <a:outerShdw blurRad="38100" dist="38100" dir="2700000" algn="tl">
                    <a:srgbClr val="000000">
                      <a:alpha val="43137"/>
                    </a:srgbClr>
                  </a:outerShdw>
                </a:effectLst>
              </a:rPr>
              <a:t>2018</a:t>
            </a:r>
            <a:r>
              <a:rPr lang="pt-BR" sz="3700" b="1" dirty="0">
                <a:solidFill>
                  <a:schemeClr val="accent2">
                    <a:lumMod val="75000"/>
                  </a:schemeClr>
                </a:solidFill>
                <a:effectLst>
                  <a:outerShdw blurRad="38100" dist="38100" dir="2700000" algn="tl">
                    <a:srgbClr val="000000">
                      <a:alpha val="43137"/>
                    </a:srgbClr>
                  </a:outerShdw>
                </a:effectLst>
              </a:rPr>
              <a:t>: </a:t>
            </a:r>
            <a:r>
              <a:rPr lang="pt-BR" sz="2200" b="1" dirty="0">
                <a:solidFill>
                  <a:schemeClr val="tx1"/>
                </a:solidFill>
                <a:effectLst>
                  <a:outerShdw blurRad="38100" dist="38100" dir="2700000" algn="tl">
                    <a:srgbClr val="000000">
                      <a:alpha val="43137"/>
                    </a:srgbClr>
                  </a:outerShdw>
                </a:effectLst>
              </a:rPr>
              <a:t>Atividades de conhecimentos, socialização e captação de recursos</a:t>
            </a:r>
            <a:endParaRPr lang="pt-BR" sz="2200"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sp>
        <p:nvSpPr>
          <p:cNvPr id="11" name="Retângulo 10"/>
          <p:cNvSpPr/>
          <p:nvPr/>
        </p:nvSpPr>
        <p:spPr>
          <a:xfrm>
            <a:off x="263699" y="3777531"/>
            <a:ext cx="3778278" cy="323165"/>
          </a:xfrm>
          <a:prstGeom prst="rect">
            <a:avLst/>
          </a:prstGeom>
          <a:noFill/>
        </p:spPr>
        <p:txBody>
          <a:bodyPr wrap="none" lIns="91440" tIns="45720" rIns="91440" bIns="45720">
            <a:spAutoFit/>
          </a:bodyPr>
          <a:lstStyle/>
          <a:p>
            <a:pPr algn="ctr"/>
            <a:r>
              <a:rPr lang="pt-BR" sz="1500" b="1" dirty="0"/>
              <a:t>Evento de </a:t>
            </a:r>
            <a:r>
              <a:rPr lang="pt-BR" sz="1500" b="1" dirty="0" err="1"/>
              <a:t>pizzada</a:t>
            </a:r>
            <a:r>
              <a:rPr lang="pt-BR" sz="1500" b="1" dirty="0"/>
              <a:t> para arrecadar fundos</a:t>
            </a:r>
          </a:p>
        </p:txBody>
      </p:sp>
      <p:sp>
        <p:nvSpPr>
          <p:cNvPr id="14" name="Retângulo 13"/>
          <p:cNvSpPr/>
          <p:nvPr/>
        </p:nvSpPr>
        <p:spPr>
          <a:xfrm>
            <a:off x="4299801" y="3703804"/>
            <a:ext cx="3189078" cy="553998"/>
          </a:xfrm>
          <a:prstGeom prst="rect">
            <a:avLst/>
          </a:prstGeom>
          <a:noFill/>
        </p:spPr>
        <p:txBody>
          <a:bodyPr wrap="none" lIns="91440" tIns="45720" rIns="91440" bIns="45720">
            <a:spAutoFit/>
          </a:bodyPr>
          <a:lstStyle/>
          <a:p>
            <a:pPr algn="ctr"/>
            <a:r>
              <a:rPr lang="pt-BR" sz="1500" b="1" dirty="0"/>
              <a:t>Participação em eventos da região</a:t>
            </a:r>
          </a:p>
          <a:p>
            <a:pPr algn="ctr"/>
            <a:r>
              <a:rPr lang="pt-BR" sz="1500" b="1" dirty="0"/>
              <a:t>Saúde e Meio Ambiente</a:t>
            </a:r>
          </a:p>
        </p:txBody>
      </p:sp>
      <p:sp>
        <p:nvSpPr>
          <p:cNvPr id="16" name="Retângulo 15"/>
          <p:cNvSpPr/>
          <p:nvPr/>
        </p:nvSpPr>
        <p:spPr>
          <a:xfrm>
            <a:off x="8224849" y="3741903"/>
            <a:ext cx="3051926" cy="553998"/>
          </a:xfrm>
          <a:prstGeom prst="rect">
            <a:avLst/>
          </a:prstGeom>
          <a:noFill/>
        </p:spPr>
        <p:txBody>
          <a:bodyPr wrap="none" lIns="91440" tIns="45720" rIns="91440" bIns="45720">
            <a:spAutoFit/>
          </a:bodyPr>
          <a:lstStyle/>
          <a:p>
            <a:pPr algn="ctr"/>
            <a:r>
              <a:rPr lang="pt-BR" sz="1500" b="1" dirty="0"/>
              <a:t>Caminhão do Sesi</a:t>
            </a:r>
          </a:p>
          <a:p>
            <a:pPr algn="ctr"/>
            <a:r>
              <a:rPr lang="pt-BR" sz="1500" b="1" dirty="0"/>
              <a:t>Oficina de Alimentação Saudável</a:t>
            </a:r>
          </a:p>
        </p:txBody>
      </p:sp>
      <p:pic>
        <p:nvPicPr>
          <p:cNvPr id="2" name="Imagem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127" y="1058481"/>
            <a:ext cx="3600000" cy="2700000"/>
          </a:xfrm>
          <a:prstGeom prst="rect">
            <a:avLst/>
          </a:prstGeom>
        </p:spPr>
      </p:pic>
      <p:pic>
        <p:nvPicPr>
          <p:cNvPr id="3" name="Imagem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06748" y="1041903"/>
            <a:ext cx="3600000" cy="2700000"/>
          </a:xfrm>
          <a:prstGeom prst="rect">
            <a:avLst/>
          </a:prstGeom>
        </p:spPr>
      </p:pic>
      <p:pic>
        <p:nvPicPr>
          <p:cNvPr id="4" name="Imagem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22903" y="1026168"/>
            <a:ext cx="3600000" cy="2700000"/>
          </a:xfrm>
          <a:prstGeom prst="rect">
            <a:avLst/>
          </a:prstGeom>
        </p:spPr>
      </p:pic>
      <p:pic>
        <p:nvPicPr>
          <p:cNvPr id="5" name="Imagem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8088" y="4182273"/>
            <a:ext cx="3600000" cy="2025000"/>
          </a:xfrm>
          <a:prstGeom prst="rect">
            <a:avLst/>
          </a:prstGeom>
          <a:ln w="57150">
            <a:solidFill>
              <a:schemeClr val="accent1">
                <a:lumMod val="60000"/>
                <a:lumOff val="40000"/>
              </a:schemeClr>
            </a:solidFill>
          </a:ln>
        </p:spPr>
      </p:pic>
      <p:sp>
        <p:nvSpPr>
          <p:cNvPr id="21" name="Retângulo 20"/>
          <p:cNvSpPr/>
          <p:nvPr/>
        </p:nvSpPr>
        <p:spPr>
          <a:xfrm>
            <a:off x="4314797" y="6379358"/>
            <a:ext cx="2956002" cy="323165"/>
          </a:xfrm>
          <a:prstGeom prst="rect">
            <a:avLst/>
          </a:prstGeom>
          <a:noFill/>
        </p:spPr>
        <p:txBody>
          <a:bodyPr wrap="none" lIns="91440" tIns="45720" rIns="91440" bIns="45720">
            <a:spAutoFit/>
          </a:bodyPr>
          <a:lstStyle/>
          <a:p>
            <a:pPr algn="ctr"/>
            <a:r>
              <a:rPr lang="pt-BR" sz="1500" b="1" dirty="0"/>
              <a:t>Oficinas de Alimentação Segura</a:t>
            </a:r>
          </a:p>
        </p:txBody>
      </p:sp>
      <p:pic>
        <p:nvPicPr>
          <p:cNvPr id="8" name="Imagem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52798" y="4215930"/>
            <a:ext cx="2880000" cy="2160000"/>
          </a:xfrm>
          <a:prstGeom prst="rect">
            <a:avLst/>
          </a:prstGeom>
        </p:spPr>
      </p:pic>
      <p:sp>
        <p:nvSpPr>
          <p:cNvPr id="22" name="Retângulo 21"/>
          <p:cNvSpPr/>
          <p:nvPr/>
        </p:nvSpPr>
        <p:spPr>
          <a:xfrm>
            <a:off x="243926" y="6239747"/>
            <a:ext cx="3855927" cy="292388"/>
          </a:xfrm>
          <a:prstGeom prst="rect">
            <a:avLst/>
          </a:prstGeom>
          <a:noFill/>
        </p:spPr>
        <p:txBody>
          <a:bodyPr wrap="none" lIns="91440" tIns="45720" rIns="91440" bIns="45720">
            <a:spAutoFit/>
          </a:bodyPr>
          <a:lstStyle/>
          <a:p>
            <a:pPr algn="ctr"/>
            <a:r>
              <a:rPr lang="pt-BR" sz="1300" b="1" dirty="0"/>
              <a:t>Curso com duração de 1 ano – Turismo Rural - </a:t>
            </a:r>
            <a:r>
              <a:rPr lang="pt-BR" sz="1300" b="1" dirty="0" err="1"/>
              <a:t>Senar</a:t>
            </a:r>
            <a:endParaRPr lang="pt-BR" sz="1300" b="1" dirty="0"/>
          </a:p>
        </p:txBody>
      </p:sp>
      <p:sp>
        <p:nvSpPr>
          <p:cNvPr id="25" name="Retângulo 24"/>
          <p:cNvSpPr/>
          <p:nvPr/>
        </p:nvSpPr>
        <p:spPr>
          <a:xfrm>
            <a:off x="7317429" y="6334997"/>
            <a:ext cx="4708020" cy="323165"/>
          </a:xfrm>
          <a:prstGeom prst="rect">
            <a:avLst/>
          </a:prstGeom>
          <a:noFill/>
        </p:spPr>
        <p:txBody>
          <a:bodyPr wrap="none" lIns="91440" tIns="45720" rIns="91440" bIns="45720">
            <a:spAutoFit/>
          </a:bodyPr>
          <a:lstStyle/>
          <a:p>
            <a:pPr algn="ctr"/>
            <a:r>
              <a:rPr lang="pt-BR" sz="1500" b="1" dirty="0"/>
              <a:t>Jantar de confraternização e arrecadação de fundos</a:t>
            </a:r>
          </a:p>
        </p:txBody>
      </p:sp>
      <p:pic>
        <p:nvPicPr>
          <p:cNvPr id="13" name="Imagem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49786" y="4273219"/>
            <a:ext cx="3345399" cy="2117883"/>
          </a:xfrm>
          <a:prstGeom prst="rect">
            <a:avLst/>
          </a:prstGeom>
        </p:spPr>
      </p:pic>
      <p:pic>
        <p:nvPicPr>
          <p:cNvPr id="18" name="Imagem 17"/>
          <p:cNvPicPr>
            <a:picLocks noChangeAspect="1"/>
          </p:cNvPicPr>
          <p:nvPr/>
        </p:nvPicPr>
        <p:blipFill rotWithShape="1">
          <a:blip r:embed="rId9">
            <a:clrChange>
              <a:clrFrom>
                <a:srgbClr val="FFFFFF"/>
              </a:clrFrom>
              <a:clrTo>
                <a:srgbClr val="FFFFFF">
                  <a:alpha val="0"/>
                </a:srgbClr>
              </a:clrTo>
            </a:clrChange>
          </a:blip>
          <a:srcRect l="33695" t="20171" r="54445" b="65194"/>
          <a:stretch/>
        </p:blipFill>
        <p:spPr>
          <a:xfrm rot="20818512">
            <a:off x="11245773" y="3703305"/>
            <a:ext cx="648178" cy="499902"/>
          </a:xfrm>
          <a:prstGeom prst="rect">
            <a:avLst/>
          </a:prstGeom>
        </p:spPr>
      </p:pic>
    </p:spTree>
    <p:extLst>
      <p:ext uri="{BB962C8B-B14F-4D97-AF65-F5344CB8AC3E}">
        <p14:creationId xmlns:p14="http://schemas.microsoft.com/office/powerpoint/2010/main" val="3796899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531088" y="294363"/>
            <a:ext cx="10612192" cy="650065"/>
          </a:xfrm>
        </p:spPr>
        <p:txBody>
          <a:bodyPr rtlCol="0">
            <a:normAutofit fontScale="90000"/>
          </a:bodyPr>
          <a:lstStyle/>
          <a:p>
            <a:pPr algn="ctr"/>
            <a:r>
              <a:rPr lang="pt-BR" sz="3700" b="1" dirty="0">
                <a:solidFill>
                  <a:srgbClr val="00B050"/>
                </a:solidFill>
                <a:effectLst>
                  <a:outerShdw blurRad="38100" dist="38100" dir="2700000" algn="tl">
                    <a:srgbClr val="000000">
                      <a:alpha val="43137"/>
                    </a:srgbClr>
                  </a:outerShdw>
                </a:effectLst>
              </a:rPr>
              <a:t>2017</a:t>
            </a:r>
            <a:r>
              <a:rPr lang="pt-BR" sz="3700" b="1" dirty="0">
                <a:solidFill>
                  <a:schemeClr val="accent2">
                    <a:lumMod val="75000"/>
                  </a:schemeClr>
                </a:solidFill>
                <a:effectLst>
                  <a:outerShdw blurRad="38100" dist="38100" dir="2700000" algn="tl">
                    <a:srgbClr val="000000">
                      <a:alpha val="43137"/>
                    </a:srgbClr>
                  </a:outerShdw>
                </a:effectLst>
              </a:rPr>
              <a:t>: </a:t>
            </a:r>
            <a:r>
              <a:rPr lang="pt-BR" sz="2400" b="1" dirty="0">
                <a:solidFill>
                  <a:schemeClr val="tx1"/>
                </a:solidFill>
                <a:effectLst>
                  <a:outerShdw blurRad="38100" dist="38100" dir="2700000" algn="tl">
                    <a:srgbClr val="000000">
                      <a:alpha val="43137"/>
                    </a:srgbClr>
                  </a:outerShdw>
                </a:effectLst>
              </a:rPr>
              <a:t>Atividades pedagógicas, socialização e busca por um local para ser a sede</a:t>
            </a:r>
            <a:endParaRPr lang="pt-BR" sz="2400"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pic>
        <p:nvPicPr>
          <p:cNvPr id="10" name="Imagem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992" y="1166957"/>
            <a:ext cx="3600000" cy="2700000"/>
          </a:xfrm>
          <a:prstGeom prst="rect">
            <a:avLst/>
          </a:prstGeom>
        </p:spPr>
      </p:pic>
      <p:sp>
        <p:nvSpPr>
          <p:cNvPr id="11" name="Retângulo 10"/>
          <p:cNvSpPr/>
          <p:nvPr/>
        </p:nvSpPr>
        <p:spPr>
          <a:xfrm>
            <a:off x="1077494" y="3872781"/>
            <a:ext cx="2272995" cy="323165"/>
          </a:xfrm>
          <a:prstGeom prst="rect">
            <a:avLst/>
          </a:prstGeom>
          <a:noFill/>
        </p:spPr>
        <p:txBody>
          <a:bodyPr wrap="none" lIns="91440" tIns="45720" rIns="91440" bIns="45720">
            <a:spAutoFit/>
          </a:bodyPr>
          <a:lstStyle/>
          <a:p>
            <a:pPr algn="ctr"/>
            <a:r>
              <a:rPr lang="pt-BR" sz="1500" b="1" dirty="0"/>
              <a:t>Curso de Horta no CRAS</a:t>
            </a:r>
          </a:p>
        </p:txBody>
      </p:sp>
      <p:pic>
        <p:nvPicPr>
          <p:cNvPr id="12" name="Imagem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93599" y="1338467"/>
            <a:ext cx="3600000" cy="2528489"/>
          </a:xfrm>
          <a:prstGeom prst="rect">
            <a:avLst/>
          </a:prstGeom>
        </p:spPr>
      </p:pic>
      <p:sp>
        <p:nvSpPr>
          <p:cNvPr id="14" name="Retângulo 13"/>
          <p:cNvSpPr/>
          <p:nvPr/>
        </p:nvSpPr>
        <p:spPr>
          <a:xfrm>
            <a:off x="4499764" y="3875254"/>
            <a:ext cx="2987677" cy="323165"/>
          </a:xfrm>
          <a:prstGeom prst="rect">
            <a:avLst/>
          </a:prstGeom>
          <a:noFill/>
        </p:spPr>
        <p:txBody>
          <a:bodyPr wrap="none" lIns="91440" tIns="45720" rIns="91440" bIns="45720">
            <a:spAutoFit/>
          </a:bodyPr>
          <a:lstStyle/>
          <a:p>
            <a:pPr algn="ctr"/>
            <a:r>
              <a:rPr lang="pt-BR" sz="1500" b="1" dirty="0"/>
              <a:t>Mutirão na casa dos voluntários</a:t>
            </a:r>
          </a:p>
        </p:txBody>
      </p:sp>
      <p:pic>
        <p:nvPicPr>
          <p:cNvPr id="15" name="Imagem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26277" y="1338467"/>
            <a:ext cx="3600000" cy="2479637"/>
          </a:xfrm>
          <a:prstGeom prst="rect">
            <a:avLst/>
          </a:prstGeom>
        </p:spPr>
      </p:pic>
      <p:sp>
        <p:nvSpPr>
          <p:cNvPr id="16" name="Retângulo 15"/>
          <p:cNvSpPr/>
          <p:nvPr/>
        </p:nvSpPr>
        <p:spPr>
          <a:xfrm>
            <a:off x="8324585" y="3856203"/>
            <a:ext cx="3203377" cy="323165"/>
          </a:xfrm>
          <a:prstGeom prst="rect">
            <a:avLst/>
          </a:prstGeom>
          <a:noFill/>
        </p:spPr>
        <p:txBody>
          <a:bodyPr wrap="none" lIns="91440" tIns="45720" rIns="91440" bIns="45720">
            <a:spAutoFit/>
          </a:bodyPr>
          <a:lstStyle/>
          <a:p>
            <a:pPr algn="ctr"/>
            <a:r>
              <a:rPr lang="pt-BR" sz="1500" b="1" dirty="0"/>
              <a:t>Voluntariado na Creche Municipal</a:t>
            </a:r>
          </a:p>
        </p:txBody>
      </p:sp>
      <p:pic>
        <p:nvPicPr>
          <p:cNvPr id="17" name="Imagem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4712" y="4269302"/>
            <a:ext cx="3600000" cy="2025000"/>
          </a:xfrm>
          <a:prstGeom prst="rect">
            <a:avLst/>
          </a:prstGeom>
        </p:spPr>
      </p:pic>
      <p:sp>
        <p:nvSpPr>
          <p:cNvPr id="18" name="Retângulo 17"/>
          <p:cNvSpPr/>
          <p:nvPr/>
        </p:nvSpPr>
        <p:spPr>
          <a:xfrm>
            <a:off x="1488144" y="6295505"/>
            <a:ext cx="9372374" cy="323165"/>
          </a:xfrm>
          <a:prstGeom prst="rect">
            <a:avLst/>
          </a:prstGeom>
          <a:noFill/>
        </p:spPr>
        <p:txBody>
          <a:bodyPr wrap="none" lIns="91440" tIns="45720" rIns="91440" bIns="45720">
            <a:spAutoFit/>
          </a:bodyPr>
          <a:lstStyle/>
          <a:p>
            <a:pPr algn="ctr"/>
            <a:r>
              <a:rPr lang="pt-BR" sz="1500" b="1" dirty="0"/>
              <a:t>1º. Dia – Análise do Local onde se pretendia pedir a permissão para uso (Local da antiga horta da cidade)</a:t>
            </a:r>
          </a:p>
        </p:txBody>
      </p:sp>
      <p:pic>
        <p:nvPicPr>
          <p:cNvPr id="19" name="Imagem 18"/>
          <p:cNvPicPr>
            <a:picLocks noChangeAspect="1"/>
          </p:cNvPicPr>
          <p:nvPr/>
        </p:nvPicPr>
        <p:blipFill rotWithShape="1">
          <a:blip r:embed="rId7" cstate="print">
            <a:extLst>
              <a:ext uri="{28A0092B-C50C-407E-A947-70E740481C1C}">
                <a14:useLocalDpi xmlns:a14="http://schemas.microsoft.com/office/drawing/2010/main" val="0"/>
              </a:ext>
            </a:extLst>
          </a:blip>
          <a:srcRect t="9612" b="10384"/>
          <a:stretch/>
        </p:blipFill>
        <p:spPr>
          <a:xfrm>
            <a:off x="8153926" y="4237000"/>
            <a:ext cx="3377836" cy="2026800"/>
          </a:xfrm>
          <a:prstGeom prst="rect">
            <a:avLst/>
          </a:prstGeom>
        </p:spPr>
      </p:pic>
      <p:pic>
        <p:nvPicPr>
          <p:cNvPr id="20" name="Imagem 19"/>
          <p:cNvPicPr>
            <a:picLocks noChangeAspect="1"/>
          </p:cNvPicPr>
          <p:nvPr/>
        </p:nvPicPr>
        <p:blipFill rotWithShape="1">
          <a:blip r:embed="rId8" cstate="print">
            <a:extLst>
              <a:ext uri="{28A0092B-C50C-407E-A947-70E740481C1C}">
                <a14:useLocalDpi xmlns:a14="http://schemas.microsoft.com/office/drawing/2010/main" val="0"/>
              </a:ext>
            </a:extLst>
          </a:blip>
          <a:srcRect t="23845"/>
          <a:stretch/>
        </p:blipFill>
        <p:spPr>
          <a:xfrm>
            <a:off x="4374319" y="4238130"/>
            <a:ext cx="3600000" cy="2056171"/>
          </a:xfrm>
          <a:prstGeom prst="rect">
            <a:avLst/>
          </a:prstGeom>
        </p:spPr>
      </p:pic>
      <p:pic>
        <p:nvPicPr>
          <p:cNvPr id="22" name="Imagem 21"/>
          <p:cNvPicPr>
            <a:picLocks noChangeAspect="1"/>
          </p:cNvPicPr>
          <p:nvPr/>
        </p:nvPicPr>
        <p:blipFill rotWithShape="1">
          <a:blip r:embed="rId9">
            <a:clrChange>
              <a:clrFrom>
                <a:srgbClr val="FFFFFF"/>
              </a:clrFrom>
              <a:clrTo>
                <a:srgbClr val="FFFFFF">
                  <a:alpha val="0"/>
                </a:srgbClr>
              </a:clrTo>
            </a:clrChange>
          </a:blip>
          <a:srcRect l="33695" t="20171" r="54445" b="65194"/>
          <a:stretch/>
        </p:blipFill>
        <p:spPr>
          <a:xfrm>
            <a:off x="11387132" y="6148742"/>
            <a:ext cx="609313" cy="469928"/>
          </a:xfrm>
          <a:prstGeom prst="rect">
            <a:avLst/>
          </a:prstGeom>
        </p:spPr>
      </p:pic>
    </p:spTree>
    <p:extLst>
      <p:ext uri="{BB962C8B-B14F-4D97-AF65-F5344CB8AC3E}">
        <p14:creationId xmlns:p14="http://schemas.microsoft.com/office/powerpoint/2010/main" val="4176591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425779" y="294363"/>
            <a:ext cx="10717501" cy="650065"/>
          </a:xfrm>
        </p:spPr>
        <p:txBody>
          <a:bodyPr rtlCol="0">
            <a:normAutofit/>
          </a:bodyPr>
          <a:lstStyle/>
          <a:p>
            <a:pPr algn="ctr"/>
            <a:r>
              <a:rPr lang="pt-BR" sz="3300" b="1" dirty="0">
                <a:solidFill>
                  <a:srgbClr val="00B050"/>
                </a:solidFill>
                <a:effectLst>
                  <a:outerShdw blurRad="38100" dist="38100" dir="2700000" algn="tl">
                    <a:srgbClr val="000000">
                      <a:alpha val="43137"/>
                    </a:srgbClr>
                  </a:outerShdw>
                </a:effectLst>
              </a:rPr>
              <a:t>2017</a:t>
            </a:r>
            <a:r>
              <a:rPr lang="pt-BR" sz="3300" b="1" dirty="0">
                <a:solidFill>
                  <a:schemeClr val="accent2">
                    <a:lumMod val="75000"/>
                  </a:schemeClr>
                </a:solidFill>
                <a:effectLst>
                  <a:outerShdw blurRad="38100" dist="38100" dir="2700000" algn="tl">
                    <a:srgbClr val="000000">
                      <a:alpha val="43137"/>
                    </a:srgbClr>
                  </a:outerShdw>
                </a:effectLst>
              </a:rPr>
              <a:t>: </a:t>
            </a:r>
            <a:r>
              <a:rPr lang="pt-BR" sz="2200" b="1" dirty="0">
                <a:solidFill>
                  <a:schemeClr val="tx1"/>
                </a:solidFill>
                <a:effectLst>
                  <a:outerShdw blurRad="38100" dist="38100" dir="2700000" algn="tl">
                    <a:srgbClr val="000000">
                      <a:alpha val="43137"/>
                    </a:srgbClr>
                  </a:outerShdw>
                </a:effectLst>
              </a:rPr>
              <a:t>Quando tudo começou com adesão das Instituições de ensino da cidade</a:t>
            </a:r>
            <a:endParaRPr lang="pt-BR" sz="2200" dirty="0">
              <a:solidFill>
                <a:schemeClr val="tx1"/>
              </a:solidFill>
            </a:endParaRPr>
          </a:p>
        </p:txBody>
      </p:sp>
      <p:pic>
        <p:nvPicPr>
          <p:cNvPr id="7" name="Imagem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43280" y="193497"/>
            <a:ext cx="853165" cy="750931"/>
          </a:xfrm>
          <a:prstGeom prst="rect">
            <a:avLst/>
          </a:prstGeom>
        </p:spPr>
      </p:pic>
      <p:sp>
        <p:nvSpPr>
          <p:cNvPr id="3" name="Retângulo 2"/>
          <p:cNvSpPr/>
          <p:nvPr/>
        </p:nvSpPr>
        <p:spPr>
          <a:xfrm>
            <a:off x="251313" y="2965718"/>
            <a:ext cx="3763402" cy="553998"/>
          </a:xfrm>
          <a:prstGeom prst="rect">
            <a:avLst/>
          </a:prstGeom>
          <a:noFill/>
        </p:spPr>
        <p:txBody>
          <a:bodyPr wrap="none" lIns="91440" tIns="45720" rIns="91440" bIns="45720">
            <a:spAutoFit/>
          </a:bodyPr>
          <a:lstStyle/>
          <a:p>
            <a:pPr algn="ctr"/>
            <a:r>
              <a:rPr lang="pt-BR" sz="1500" b="1" dirty="0"/>
              <a:t>Oficina de Horta em vaso – Outubro Rosa</a:t>
            </a:r>
          </a:p>
          <a:p>
            <a:pPr algn="ctr"/>
            <a:r>
              <a:rPr lang="pt-BR" sz="1500" b="1" dirty="0"/>
              <a:t>Na plataforma central</a:t>
            </a:r>
          </a:p>
        </p:txBody>
      </p:sp>
      <p:sp>
        <p:nvSpPr>
          <p:cNvPr id="11" name="Retângulo 10"/>
          <p:cNvSpPr/>
          <p:nvPr/>
        </p:nvSpPr>
        <p:spPr>
          <a:xfrm>
            <a:off x="839324" y="6109672"/>
            <a:ext cx="4690708" cy="553998"/>
          </a:xfrm>
          <a:prstGeom prst="rect">
            <a:avLst/>
          </a:prstGeom>
          <a:noFill/>
        </p:spPr>
        <p:txBody>
          <a:bodyPr wrap="none" lIns="91440" tIns="45720" rIns="91440" bIns="45720">
            <a:spAutoFit/>
          </a:bodyPr>
          <a:lstStyle/>
          <a:p>
            <a:pPr algn="ctr"/>
            <a:r>
              <a:rPr lang="pt-BR" sz="1500" b="1" dirty="0"/>
              <a:t>X salada artesanal com saladas </a:t>
            </a:r>
          </a:p>
          <a:p>
            <a:pPr algn="ctr"/>
            <a:r>
              <a:rPr lang="pt-BR" sz="1500" b="1" dirty="0"/>
              <a:t>colhidas da horta da creche e na escola do 6º ao 9º ano</a:t>
            </a:r>
          </a:p>
        </p:txBody>
      </p:sp>
      <p:sp>
        <p:nvSpPr>
          <p:cNvPr id="16" name="Retângulo 15"/>
          <p:cNvSpPr/>
          <p:nvPr/>
        </p:nvSpPr>
        <p:spPr>
          <a:xfrm>
            <a:off x="6687091" y="6040607"/>
            <a:ext cx="4326826" cy="553998"/>
          </a:xfrm>
          <a:prstGeom prst="rect">
            <a:avLst/>
          </a:prstGeom>
          <a:noFill/>
        </p:spPr>
        <p:txBody>
          <a:bodyPr wrap="none" lIns="91440" tIns="45720" rIns="91440" bIns="45720">
            <a:spAutoFit/>
          </a:bodyPr>
          <a:lstStyle/>
          <a:p>
            <a:pPr algn="ctr"/>
            <a:r>
              <a:rPr lang="pt-BR" sz="1500" b="1" dirty="0"/>
              <a:t>Horta vertical na creche, </a:t>
            </a:r>
          </a:p>
          <a:p>
            <a:pPr algn="ctr"/>
            <a:r>
              <a:rPr lang="pt-BR" sz="1500" b="1" dirty="0"/>
              <a:t>horta vertical e hidropônica escola do 6º ao 9º ano</a:t>
            </a:r>
          </a:p>
        </p:txBody>
      </p:sp>
      <p:pic>
        <p:nvPicPr>
          <p:cNvPr id="4" name="Image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779" y="973532"/>
            <a:ext cx="3600000" cy="2025000"/>
          </a:xfrm>
          <a:prstGeom prst="rect">
            <a:avLst/>
          </a:prstGeom>
          <a:ln w="57150">
            <a:solidFill>
              <a:schemeClr val="accent1">
                <a:lumMod val="60000"/>
                <a:lumOff val="40000"/>
              </a:schemeClr>
            </a:solidFill>
          </a:ln>
        </p:spPr>
      </p:pic>
      <p:pic>
        <p:nvPicPr>
          <p:cNvPr id="5" name="Imagem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07479" y="929179"/>
            <a:ext cx="3600000" cy="2141572"/>
          </a:xfrm>
          <a:prstGeom prst="rect">
            <a:avLst/>
          </a:prstGeom>
          <a:ln w="57150">
            <a:solidFill>
              <a:schemeClr val="accent1">
                <a:lumMod val="60000"/>
                <a:lumOff val="40000"/>
              </a:schemeClr>
            </a:solidFill>
          </a:ln>
        </p:spPr>
      </p:pic>
      <p:sp>
        <p:nvSpPr>
          <p:cNvPr id="17" name="Retângulo 16"/>
          <p:cNvSpPr/>
          <p:nvPr/>
        </p:nvSpPr>
        <p:spPr>
          <a:xfrm>
            <a:off x="4344679" y="3029803"/>
            <a:ext cx="3125599" cy="553998"/>
          </a:xfrm>
          <a:prstGeom prst="rect">
            <a:avLst/>
          </a:prstGeom>
          <a:noFill/>
        </p:spPr>
        <p:txBody>
          <a:bodyPr wrap="none" lIns="91440" tIns="45720" rIns="91440" bIns="45720">
            <a:spAutoFit/>
          </a:bodyPr>
          <a:lstStyle/>
          <a:p>
            <a:pPr algn="ctr"/>
            <a:r>
              <a:rPr lang="pt-BR" sz="1500" b="1" dirty="0"/>
              <a:t>Oficina de Horta em vaso – SENAC</a:t>
            </a:r>
          </a:p>
          <a:p>
            <a:pPr algn="ctr"/>
            <a:r>
              <a:rPr lang="pt-BR" sz="1500" b="1" dirty="0"/>
              <a:t>Curso de Organização de Eventos</a:t>
            </a:r>
          </a:p>
        </p:txBody>
      </p:sp>
      <p:pic>
        <p:nvPicPr>
          <p:cNvPr id="13" name="Image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89179" y="946955"/>
            <a:ext cx="3600000" cy="2700000"/>
          </a:xfrm>
          <a:prstGeom prst="rect">
            <a:avLst/>
          </a:prstGeom>
        </p:spPr>
      </p:pic>
      <p:sp>
        <p:nvSpPr>
          <p:cNvPr id="18" name="Retângulo 17"/>
          <p:cNvSpPr/>
          <p:nvPr/>
        </p:nvSpPr>
        <p:spPr>
          <a:xfrm>
            <a:off x="7457151" y="3633610"/>
            <a:ext cx="4261744" cy="553998"/>
          </a:xfrm>
          <a:prstGeom prst="rect">
            <a:avLst/>
          </a:prstGeom>
          <a:noFill/>
        </p:spPr>
        <p:txBody>
          <a:bodyPr wrap="none" lIns="91440" tIns="45720" rIns="91440" bIns="45720">
            <a:spAutoFit/>
          </a:bodyPr>
          <a:lstStyle/>
          <a:p>
            <a:pPr algn="ctr"/>
            <a:r>
              <a:rPr lang="pt-BR" sz="1500" b="1" dirty="0"/>
              <a:t>Produção de aventais e </a:t>
            </a:r>
            <a:r>
              <a:rPr lang="pt-BR" sz="1500" b="1" dirty="0" err="1"/>
              <a:t>pizzadas</a:t>
            </a:r>
            <a:r>
              <a:rPr lang="pt-BR" sz="1500" b="1" dirty="0"/>
              <a:t> para vender</a:t>
            </a:r>
          </a:p>
          <a:p>
            <a:pPr algn="ctr"/>
            <a:r>
              <a:rPr lang="pt-BR" sz="1500" b="1" dirty="0"/>
              <a:t>e arrecadar fundos para registrar a Associação</a:t>
            </a:r>
          </a:p>
        </p:txBody>
      </p:sp>
      <p:pic>
        <p:nvPicPr>
          <p:cNvPr id="19" name="Imagem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7276" y="3608137"/>
            <a:ext cx="1890000" cy="2520000"/>
          </a:xfrm>
          <a:prstGeom prst="rect">
            <a:avLst/>
          </a:prstGeom>
        </p:spPr>
      </p:pic>
      <p:pic>
        <p:nvPicPr>
          <p:cNvPr id="20" name="Imagem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60476" y="3583801"/>
            <a:ext cx="1512000" cy="2520000"/>
          </a:xfrm>
          <a:prstGeom prst="rect">
            <a:avLst/>
          </a:prstGeom>
        </p:spPr>
      </p:pic>
      <p:pic>
        <p:nvPicPr>
          <p:cNvPr id="21" name="Imagem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85384" y="3564111"/>
            <a:ext cx="1417500" cy="2520000"/>
          </a:xfrm>
          <a:prstGeom prst="rect">
            <a:avLst/>
          </a:prstGeom>
        </p:spPr>
      </p:pic>
      <p:pic>
        <p:nvPicPr>
          <p:cNvPr id="23" name="Imagem 22"/>
          <p:cNvPicPr>
            <a:picLocks noChangeAspect="1"/>
          </p:cNvPicPr>
          <p:nvPr/>
        </p:nvPicPr>
        <p:blipFill rotWithShape="1">
          <a:blip r:embed="rId9" cstate="print">
            <a:extLst>
              <a:ext uri="{28A0092B-C50C-407E-A947-70E740481C1C}">
                <a14:useLocalDpi xmlns:a14="http://schemas.microsoft.com/office/drawing/2010/main" val="0"/>
              </a:ext>
            </a:extLst>
          </a:blip>
          <a:srcRect l="30225"/>
          <a:stretch/>
        </p:blipFill>
        <p:spPr>
          <a:xfrm>
            <a:off x="6422333" y="4210061"/>
            <a:ext cx="2009527" cy="1728000"/>
          </a:xfrm>
          <a:prstGeom prst="rect">
            <a:avLst/>
          </a:prstGeom>
          <a:ln w="57150">
            <a:solidFill>
              <a:schemeClr val="accent1">
                <a:lumMod val="60000"/>
                <a:lumOff val="40000"/>
              </a:schemeClr>
            </a:solidFill>
          </a:ln>
        </p:spPr>
      </p:pic>
      <p:pic>
        <p:nvPicPr>
          <p:cNvPr id="24" name="Imagem 2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621145" y="4241972"/>
            <a:ext cx="2880000" cy="1728000"/>
          </a:xfrm>
          <a:prstGeom prst="rect">
            <a:avLst/>
          </a:prstGeom>
          <a:ln w="57150">
            <a:solidFill>
              <a:schemeClr val="accent1">
                <a:lumMod val="60000"/>
                <a:lumOff val="40000"/>
              </a:schemeClr>
            </a:solidFill>
          </a:ln>
        </p:spPr>
      </p:pic>
      <p:pic>
        <p:nvPicPr>
          <p:cNvPr id="25" name="Imagem 24"/>
          <p:cNvPicPr>
            <a:picLocks noChangeAspect="1"/>
          </p:cNvPicPr>
          <p:nvPr/>
        </p:nvPicPr>
        <p:blipFill rotWithShape="1">
          <a:blip r:embed="rId11">
            <a:clrChange>
              <a:clrFrom>
                <a:srgbClr val="FFFFFF"/>
              </a:clrFrom>
              <a:clrTo>
                <a:srgbClr val="FFFFFF">
                  <a:alpha val="0"/>
                </a:srgbClr>
              </a:clrTo>
            </a:clrChange>
          </a:blip>
          <a:srcRect l="33695" t="20171" r="54445" b="65194"/>
          <a:stretch/>
        </p:blipFill>
        <p:spPr>
          <a:xfrm rot="20742878">
            <a:off x="11101342" y="6009261"/>
            <a:ext cx="799605" cy="616689"/>
          </a:xfrm>
          <a:prstGeom prst="rect">
            <a:avLst/>
          </a:prstGeom>
        </p:spPr>
      </p:pic>
    </p:spTree>
    <p:extLst>
      <p:ext uri="{BB962C8B-B14F-4D97-AF65-F5344CB8AC3E}">
        <p14:creationId xmlns:p14="http://schemas.microsoft.com/office/powerpoint/2010/main" val="1134090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ase">
  <a:themeElements>
    <a:clrScheme name="Base">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e">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e">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Tema do Office">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TM03457444[[fn=Base]]</Template>
  <TotalTime>2007</TotalTime>
  <Words>1780</Words>
  <Application>Microsoft Office PowerPoint</Application>
  <PresentationFormat>Widescreen</PresentationFormat>
  <Paragraphs>226</Paragraphs>
  <Slides>34</Slides>
  <Notes>2</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34</vt:i4>
      </vt:variant>
    </vt:vector>
  </HeadingPairs>
  <TitlesOfParts>
    <vt:vector size="40" baseType="lpstr">
      <vt:lpstr>Arial Narrow</vt:lpstr>
      <vt:lpstr>Cambria</vt:lpstr>
      <vt:lpstr>Corbel</vt:lpstr>
      <vt:lpstr>Times New Roman</vt:lpstr>
      <vt:lpstr>Ubuntu</vt:lpstr>
      <vt:lpstr>Base</vt:lpstr>
      <vt:lpstr>Associação Plantando Sonhos de Águas de São Pedro</vt:lpstr>
      <vt:lpstr>Apresentação do PowerPoint</vt:lpstr>
      <vt:lpstr>Apresentação do PowerPoint</vt:lpstr>
      <vt:lpstr>Algumas atividades realizadas pela Associação</vt:lpstr>
      <vt:lpstr>2022 : Algumas de nossas atividades neste ano</vt:lpstr>
      <vt:lpstr>2022 : Algumas de nossas atividades neste ano</vt:lpstr>
      <vt:lpstr>2022 : Algumas de nossas atividades neste ano</vt:lpstr>
      <vt:lpstr>Apresentação do PowerPoint</vt:lpstr>
      <vt:lpstr>2022 : Atividades e Renovação do CRCE</vt:lpstr>
      <vt:lpstr>2022 : Algumas de nossas atividades neste ano</vt:lpstr>
      <vt:lpstr>2021 : Cursos de capacitação e planejamento dos espaços</vt:lpstr>
      <vt:lpstr>2021 : Passeios e parcerias com objetivo de tornar mais interessante e experimentar novas vivencias</vt:lpstr>
      <vt:lpstr>2021 : Algumas de nossas atividades neste ano</vt:lpstr>
      <vt:lpstr>2021 : Capacitando para florestar </vt:lpstr>
      <vt:lpstr>2021 : Feiras promovidas no  segmento de cultivos</vt:lpstr>
      <vt:lpstr>2020 : Presenteando nossos clientes e associados que não nos abandonaram nem na pandemia</vt:lpstr>
      <vt:lpstr>2020 : Juntos, de forma organizada e  com segurança foi-se retomando as atividades e melhorando as estruturas</vt:lpstr>
      <vt:lpstr>2020 : Juntos, de forma organizada e  com segurança foi-se retomando as atividades</vt:lpstr>
      <vt:lpstr>2020 : Juntos, de forma organizada e  com segurança foi-se retomando as atividades</vt:lpstr>
      <vt:lpstr>2020: A PANDEMIA CHEGOU... e os SONHOS NÃO PARARAM, cada um em sua casa dando força para o outro</vt:lpstr>
      <vt:lpstr>2020: Eventos para propagação de conhecimento, cursos e captação de recursos</vt:lpstr>
      <vt:lpstr>2019: Capacitações e captação de recursos para a horta</vt:lpstr>
      <vt:lpstr>2019: Nossos trabalhos sendo reconhecidos, capacitações e captação de recursos</vt:lpstr>
      <vt:lpstr>2019: Integração e cuidando dos espaços e parceiros</vt:lpstr>
      <vt:lpstr>2019: Iniciando o organizar e planejar e conquista do CRCE</vt:lpstr>
      <vt:lpstr>2019: Integração das pessoas com o meio, busca de soluções para agredir menos a saúde e o meio ambiente</vt:lpstr>
      <vt:lpstr>2019: Capacitações, troca de experiências, produções de nossa horta.</vt:lpstr>
      <vt:lpstr>2019: Capacitações, promoção da socialização e implantação da horta</vt:lpstr>
      <vt:lpstr>2018: Atividades pedagógicas, captação de recursos e estruturação da sede</vt:lpstr>
      <vt:lpstr>2018: Representatividade no Conselho de turismo, Oficinas de capacitação e colaboração com a EMEI.</vt:lpstr>
      <vt:lpstr>2018: Conquistamos a permissão do terreno e mantivemos promovendo socialização</vt:lpstr>
      <vt:lpstr>2018: Atividades de conhecimentos, socialização e captação de recursos</vt:lpstr>
      <vt:lpstr>2017: Atividades pedagógicas, socialização e busca por um local para ser a sede</vt:lpstr>
      <vt:lpstr>2017: Quando tudo começou com adesão das Instituições de ensino da cidade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Associação Plantando Sonhos</dc:title>
  <dc:creator>Cileia</dc:creator>
  <cp:lastModifiedBy>Jorge Carlos Silveira Duarte</cp:lastModifiedBy>
  <cp:revision>184</cp:revision>
  <dcterms:created xsi:type="dcterms:W3CDTF">2021-11-19T12:21:05Z</dcterms:created>
  <dcterms:modified xsi:type="dcterms:W3CDTF">2022-09-22T11:04:09Z</dcterms:modified>
</cp:coreProperties>
</file>